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22" r:id="rId6"/>
    <p:sldId id="355" r:id="rId7"/>
    <p:sldId id="294" r:id="rId8"/>
    <p:sldId id="356" r:id="rId9"/>
    <p:sldId id="361" r:id="rId10"/>
    <p:sldId id="351" r:id="rId11"/>
    <p:sldId id="305" r:id="rId12"/>
    <p:sldId id="358" r:id="rId13"/>
    <p:sldId id="368" r:id="rId14"/>
    <p:sldId id="264" r:id="rId15"/>
    <p:sldId id="265"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9299" autoAdjust="0"/>
  </p:normalViewPr>
  <p:slideViewPr>
    <p:cSldViewPr snapToGrid="0">
      <p:cViewPr>
        <p:scale>
          <a:sx n="80" d="100"/>
          <a:sy n="80" d="100"/>
        </p:scale>
        <p:origin x="-510" y="336"/>
      </p:cViewPr>
      <p:guideLst>
        <p:guide orient="horz" pos="2132"/>
        <p:guide pos="38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431 578,'-3'0,"-2"0,2 0,-6 0,-5 0,6 0,-6 0,3 2,1-1,-1 2,6 0,1-2,1 0,-1 2,1 0,-2-1,0 7,0-5,1 3,-4 4,2 0,-2 0,-3-3,8 0,-3 0,0 4,1-6,2 4,-2-3,2 4,3-8,-2 5,-1 3,2-8,-2 5,2 0,-1 4,-1-5,0 6,2-5,1 2,0-2,0 0,0-1,0 1,0-4,0 2,0 0,0 1,0-3,0-1,1 5,3-4,-2 2,1-2,1 0,0 1,0-1,1-1,2 3,4 0,0 1,-2-3,5-1,-7 0,3-2,-3 1,-3-1,5 0,-1 1,2-2,2 1,3 2,-1-3,-2 0,6 0,0 0,-1 0,-1 0,0 0,0 0,-4 0,-4 0,-1 0,-1 0,0 0,2 0,-3-1,5-1,-5 2,3-1,-5 0,3 0,-3-1,5-1,3 1,-1-2,-1-1,-4 4,2-1,2-4,-3 4,5-2,-2 1,-2-1,-4 1,3 2,-3-1,6-4,-1 2,-4 1,5-3,0-1,-6 5,2 0,1-5,-3 4,2-3,-2 5,-1-3,0 0,3 0,-2-1,2-4,-4 3,2-1,-2 2,3-2,-4 1,0 2,1-3,-1 4,0-1,0 1,0-3,0 3,0-1,-2-3,-1 2,1 0,1 2,-5-2,4 0,-5-1,4 1,-6-4,4 5,0 0,-1-1,3 1,-5-3,3 1,-3-1,0 2,4 0,-1 3,1-2,-3 0,0 1,4-1,-4 2,4-1,0 2,-1-1,-1 0,0-1,1 2,-1-3,-2 3,2-2,-3 2,-1-1,6 1,-1 1,0-2,1 1,0 1,-1-1,0 0,-3-1,3 1,-3 0,-5-2,-1 1,1-1,2 2,-3-2,6 0,-1 2,0-1,4 1,1 0,-5 0,2-1,-1 1,0-2,1 3,2-1,-1 1,2-1,0 1,-2 0,1-1,1 1,-1 0,1 0,-1 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417 741,'-3'0,"-4"1,1-1,-10 1,5 1,-5 1,-2-1,-4-1,8-1,4 0,6 0,1 0,-1 0,0 2,-3 0,0 4,0-3,-2 1,1 0,2 0,1 2,2-4,0 1,1 0,-1 0,-2 5,1 2,1-7,1 3,0-3,-1 2,1 2,-1-2,1 2,-1 1,0-3,1 0,1 0,-2 0,-1 4,0-2,1-1,2-2,-1 1,0-1,1 0,-1 0,-1 2,2-1,0-2,0 0,0 0,1 0,-1 4,1-4,0 1,0 0,0 1,0 0,0-1,0-1,1 2,2 2,3-2,-5-2,4 2,0 0,-1 0,2-1,1 2,-2-4,-2 1,7-1,-3 2,-2-1,5-2,-3 1,0 2,3-3,-3 1,5-2,-2 1,-2-1,2 2,-2-2,5 0,-3 0,-2 0,-2 0,4 0,-2 0,-5 0,5-1,1 0,-1-3,1-3,0 6,5-5,-7 3,0 2,2-5,-6 4,0 1,3-1,-3-2,0 2,2-2,-2 1,3-2,0-3,-4 2,-2 2,0 1,0 0,1-3,-1 1,0-2,0 2,0-2,0 3,0-3,0-3,0 2,0 1,0 3,0-1,0-2,0-1,0 0,0 1,0-1,0 0,0 4,0 1,0-1,0 0,0-6,0 6,-1-6,-4 2,4 4,-3-2,2 2,1 0,-2 2,3-2,-4-1,1 3,-1-4,-2 1,4 2,-2-2,-2 2,3 0,-3-1,1 0,2 2,1-1,-2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1296 546,'3'0,"1"0,-1 0,1 0,-1 0,5 0,-5 0,1 0,0 0,0 0,1 0,-2 0,1 0,-1 0,2 0,1 0,-3 0,3 0,-1 0,-1 0,2 0,-1 0,1 0,0 0,0 0,2 0,1 0,-1 0,-4 0,1 0,-1 0,-1 0,1 0,2 0,-3 0,2 0,-2 0,2 0,-2 0,0 0,2 0,-1 0,1 0,-1 0,2 0,-2 0,0 0,-1 0,4 0,-1 0,-2 0,3 0,-4-2,0 2</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1259 848,'3'0,"4"0,-4 0,2 0,3 0,-2 0,2 0,6 0,-2 0,4 0,-6 0,4 0,0 0,-4 0,-7 0,0 0,1 0,0 0,4 0,-1-2,-1 2,6-3,-2 3,-5-1,1 1,-1-1,-2 1,2 0,0 0,-1-1,-1 1,1 0,0 0,0 0,1 0,3 0,0-2,0 2,1-1,1 0,-7 1,0-3,1 3,-1-1,0 1,0 0,1 0,1 0,-2 0,0 0,1 0,-1 0,2 0,0 0,-1 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374 645,'-3'0,"-2"-2,1 1,1 1,-1-1,0 1,0-1,1 1,-2-1,1 1,1-1,0 1,-1 0,1 0,-3 0,3 0,-3 0,2 0,-1 0,-1 0,1 1,2 1,-1 0,1-1,0 0,0 1,0 2,-2 0,4-1,-1 1,-1 0,1 1,2 1,0-3,-1 3,1-2,-1 0,1-1,0 0,0 1,0 2,4-4,-1-1,4 2,1 0,-1-1,1-1,-3 0,-2 0,1-1,0 0,1 1,-1 0,-1-1,2 1,-2-1,2 0,-1 0,-1 0,3 0,0 0,-1 0,-1 0,-1 0,2 0,-1 0,1 0,-1 0,0 0,2 0,-3 0,0 0,0 0,4 0,-1 0,-2-1,-1 1,0-2,0 1,-1-2,1-1,1-1,-4 2,2-1,1 1,-1 0,-1 0,-1-3,1 2,-1-1,0 2,0-3,0 2,0 1,0-1,-2 1,-1 1,0 0,-1-1,1 2,-1 0,0 0,1 0,-1 1,0-1,0 0,1 1,0 0,-1 0,0 0,0 0,1 0,0 0,0 0,0 0,0 0,0 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1215 580,'4'0,"-1"0,1 0,1 0,-2 0,0 1,3-1,1 0,1 0,6 0,-4 0,2 0,-6 0,0 0,6 0,-4 0,2 0,-1 0,-3 0,-2 0,-1 0,3 0,-2 0,-1 1,2-1,-1 1,1-1,-1 0,0 0,0 0,1 0,0 0,1 0,-2 0,-1 0,0 0,1 0,1 0,-1 0,-1 0,1 0,-1 0,0 0,1 0,0-1,-1 1,0-1,2 1,-2-1,0 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1228 669,'3'0,"0"0,1 0,1 0,-1-1,-1 1,1 0,1 0,3-1,-5 1,2-1,0 1,2 0,-2-2,-1 2,0 0,-1 0,3 0,-3 0,3 0,-3 0,1 0,-1 0,4-1,-3 1,-1 0,2 0,-2 0,0 0,1 0,-1 0,0 0,0-1,1 0,-1 1,1-1,-1 0,0 1,5 0,-5 0,5-1,-5 1,5-3,-5 3,5 0,-2-1,-1 1,0-1,0 0,-1 0,0 1,2-1,-2 1,4-1,-2 0,-1-1,-2 2,1-1,1 1,-2 0,1-1,-1-1,2 2,-1-1,-1 1,2-1,-2 1,1-1,-1 1,0-1,0 1,0-1,3 1,0 0,-2-1,-1 0,2 0,0 1,-1 0,-1-1</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428 431,'-3'-1,"0"1,0 0,0 0,0 0,0 0,0 3,-1-1,1-1,1 2,0 0,-1-1,2 3,-2-4,2 2,-1 0,2 0,0 0,-1 1,0-1,1 1,0 0,0 0,0-1,0 0,0 0,4-2,-1 0,0 1,1-2,0 0,-1 0,2 0,0 0,-2-1,1-1,1-3,-2 2,1 1,-2-1,1 1,0-3,-1 2,1-2,-1 2,-1 0,-1 0,0 0,0 0,0-1,0 1,0 0,-1 0,-2 0,0 1,1-1,-1 2,0 0,0 1</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341 762,'-3'0,"-8"0,-1 0,-4 0,4 0,2 0,5 0,1 0,-1 0,2 0,-3 0,-1 0,1 0,-4 0,-4 0,6 0,-2 0,6 0,0 0,0 0,-1 0,0 0,1 0,1 0,0 0,0 0,0 0,0 0,0 0,0-2,-1 1,1-1,2-2,1 1,0-3,0 2,-1 0,-1 0,1 1,-1-4,-1 4,2 0,0 0,0-1,-2 1,2-2,0 2,0-1,-2 1,2-2,0 2,1-5,-1 0,-1 4,2 0,0 0,0-1,0 1,0 1,-1-4,1 4,-1-1,1-3,-1 2,1 1,0 1,0-3,0 1,-2 0,2-3,0 4,-2-1,2 2,0-3,0 3,0-5,0 3,0 1,0-1,0 0,0-1,0 0,0 3,0-2,0 1,0-1,1 1,-1 0,0 0,1 1,0 0,-1 0,0 0,1-1,0 1,0-2,3 0,-3 2,1 0,1 1,0 1,1 1,-1 0,1 0,0 0,0 0,2 0,1 0,-4 1,5 0,-5 0,3 0,3 1,-1-1,-3-1,4 3,-6-3,1 1,-1-1,0 1,0-1,3 0,-3 0,5 1,-2 0,-2-1,2 0,0 0,-2 0,4 0,0 2,-5-2,2 0,-1 0,0 0,-1 1,1-1,0 0,-1 0,2 0,-2 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1259 927,'5'0,"3"0,-3-2,1 2,7-3,-5 0,5 1,-3 2,0-3,0 3,-1-1,-1 0,-3 1,-1 0,2-2,-1 2,1 0,2 0,-2 0,-1 0,-1 0,1-2,-2 2,1 0,-1 0,1 0,-1 0,0 0,0-1,2 1,-2 0,3 0,-1 0,-1 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1291 825,'-3'0,"0"-1,-1 1,1 0,-3-2,3 2,0 0,-2-1,2 1,-1 0,0 0,1 0,0 0,0 0,-1 0,-1 0,0 3,1-3,1 2,0 0,0 0,2 1,-2-1,0 0,0 4,0-2,0 1,3-2,-1 3,0-3,1 2,0 0,0-2,0 0,0 1,1-1,5 4,-1-4,-2-1,3 1,-2 0,0-2,0 0,-1 0,2 1,-2-2,0 1,0-1,0 0,1 0,1-1,-1 0,-1-3,2 0,-1 0,-1 1,-2-2,2 3,-1-3,1 2,1-5,-2 5,-1-1,0 1,-1 0,1 0,-1 0,0-1,1 1,-1 0,0 0,0 0,0 0,0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575 763,'-3'0,"0"0,0 0,0 0,0 0,-1 0,1 0,0 0,0 0,0 1,1 3,-1-2,-2 5,3-4,-1 4,2-1,-2-1,2-2,1 1,0-1,0 0,1 0,2 0,1-1,2 2,-1-2,-1-1,3 2,-1-3,-2 0,0 0,0 0,0 0,-1-1,0-4,0 3,-1-2,1 1,-2-1,1 1,0 0,-1 0,1 0,-1 0,-1 0,0 0,0-1,0 0,-1 1,1 0,-3 1,2-1,-1 0,0-1,-1 3,0 1,0-1,0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1224 625,'6'0,"-3"0,3 0,0 0,-3 0,5-2,-5 2,2 0,-2-1,0 1,2 0,-2 0,0-1,3 0,0-1,-2 1,-1 1,0 0,1-1,0 1,-1 0,2-1,0 0,-1 0,0 1,-1-1,0 1,0-2,2 2,-1 0,-1 0,0-1</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368 634,'-4'1,"-3"0,-1-1,1 2,4-2,0 0,0 1,-3 0,3 0,0-1,0 3,0 1,-3 0,-1 0,2 1,0-1,-1 1,4-2,0 0,1 0,-2 0,3 0,-2 2,2 0,0 1,2-3,-2 1,3-1,0 0,-1 1,1-2,2 2,-2 0,3 0,1 0,-3-2,1-1,0 0,3-1,2 0,0 0,-2 0,-2 0,2 0,-4 0,1-4,1 2,-4-1,2-2,-3 0,3-2,-3 1,2-1,1 0,-2 0,0 2,1 0,-3 1,1-4,-1 3,0 2,0-2,-3 3,0 2</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364 864,'-6'0,"3"0,-2 0,-1 0,2 0,1 0,-2 0,1 0,1 0,-3 0,3 0,0 0,1 4,1 2,1-3,-1 0,1 0,0 1,0-1,0 1,1 1,2-2,1 0,-1-1,2 0,-1 0,0-1,-1 0,2 2,2-2,3 1,-6-2,-1 0,2 0,-1 0,-1 0,2 0,-1 0,0 0,-1 0,1 0,3 0,-4 0,2 0,-2 0,2 0,-2 0,1 0,0-2,-1-3,-3 0,1 2,-1-2,0 2,0-4,0-1,-1 3,-5-1,2 1,1 2,0 1,-2-1,1 1,1 0,-4 0,4 1,-2 1,-1-1,3 1,-1-3,1 3,0 0,0 0,-2 0,1 0,1 1,0-1,-2 3,2-2</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263 295,'-4'1,"1"1,0 0,-5-1,-2 1,3 0,0 1,2 0,1-2,-3 0,0 2,0 1,-1-1,-1 1,7 0,-3-3,0 4,-1 1,3 1,-2 0,4-4,-2 0,2 1,-1 2,-1 3,-2 1,2-1,1-2,2 3,0 0,-2 2,2-2,-1 4,1 0,0-1,0-1,2-2,1 1,0-1,-1-3,3 0,-2-4,-1 2,2 1,0-1,0-3,1 3,-2-3,3 1,2 3,-3-4,1-2,1 3,2-1,-2-2,-1 0,-1 3,-1-3,1 0,2 0,-1 0,1 0,5 0,0 0,0 0,2-3,-6 2,3-2,1 1,1-1,-3 0,-5 1,4-3,-2 0,1-3,-1 1,-2 1,1-3,2-2,1 4,-4 0,-1-2,2-2,-2 7,0-4,-3 3,4-6,-2 3,-2 1,0 4,-1 0,0-3,0 2,0-3,0 2,0 1,0-2,-2 2,-2-5,1 0,-2 5,-2-7,5 6,-1 2,-3-3,1 2,1 3,-1-4,-5 2,3 0,-4-1,3 2,1 1,3 0,-1 0,0 1,-1-2,-2 2,5 0,-2 0,-1 0,3 0,-1 0,1 0,-5 0,2 0,3 0,0 0,-1 0,1 0,0 0,0 0,0-1,0 1,-2-2,2 1,-2 0,1-1,-1 1,2 0,0 0,0-1,-1 1,0 0,1-1,-1 2,1-3</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1204 286,'-3'-1,"-5"0,2 0,-7-4,4 1,-3 2,-2-1,5 1,3 1,3-1,-2 2,-1 0,1 0,2 0,-1 0,0 0,0 0,0 0,0 0,0 1,0 0,1-1,0 1,0 2,-2 2,1-1,-3 2,3 1,-1 0,0-2,4 0,0-2,1 1,0-1,0 0,0 2,0-1,3-2,0 0,4 1,-4-1,2-1,-2 0,0 0,1 0,2 1,-1-1,-2-1,2 0,-1 0,1 2,0-2,1 0,0 0,-1 0,1 0,2 0,-2 0,-1 0,1 0,0 0,3 0,-2-2,-4 2,3 0,-1-1,-2 1,2-1,1 1,-2-2,1 0,1 1,-2-2,-1 3,1-2,1-2,-2 3,2-2,-2 0,2 1,-3-1,0 0,-2 0,0 0,0-1,0 1,-2 0,-2 1,-2-1,2 2,-1-4,2 5,0-1,-2 0,2 0,0 1,0-1</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1541 266,'-3'0,"-1"0,-3 0,-6-1,5 0,2 1,1 0,-4 0,1-2,-1 2,3 0,3 0,0 0,-1 0,-2 5,1 0,1-2,-1 1,2 0,2-1,-2-1,0 4,2-2,1 0,-1-1,-1 2,2-2,-2 1,2 0,0 0,1-1,2 2,-1-2,1-2,0 2,2-3,3 1,0 0,-5-1,3 0,-2 0,2 0,-1 0,-1 0,1 0,1 0,-3-2,3 1,1-1,-2 0,0 0,0-1,-1 3,-1-1,0 0,0 0,2 0,-2 0,2-1,3-1,-4 3,0-1,1-2,0 2,-2-1,0 0,1-1,0 0,-3-1,1 1,0-1,-1 0,-1 0,-1 1,-3 1,0 0,0 0,-2 1,2 0,0 0,-1 0,-2 1,4-2,-2 2,2 0,-1 0,0 0,0 0,-1 0,2 0,0 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1688 278,'-3'1,"-1"1,1-2,-1 0,1 1,-1 1,1-1,-4 4,2-1,-1-4,2 3,-3 1,2-3,2 2,1 1,2-1,0 1,0-1,1 0,1 0,2 0,-3 0,3 2,-1-2,0 0,2 1,-2-3,0-1,0 1,1 1,3-1,-4 0,2-1,1 0,-2 0,1 0,2 0,-2 0,1 0,0 0,-1 0,-2 0,4 0,-4-1,2 0,-2-1,3 2,-3-2,2 1,2-2,-2 0,-1 2,2-3,1 0,-3 1,-1-1,-2-1,1 0,0 1,-1 0,-1 1,0-1,-1-1,-3 4,1-2,-2 0,2 2,-2 0,2 0,-4-3,4 4,-1 0,1 0,0-1,0 1,-1 0,1 0,0 0,0 0,-5 0,0 0,4 0,-1 0,1 0,-2 0,1 0,-2 0,4 0,-3 0,2 0,1 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1602 125,'2'0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384 980,'3'1,"5"0,-1-1,3 0,4 0,0 0,-4 0,10 0,0 0,-3 0,-3 0,-10 0,-1 0,0 0,0 0,1 0,-1 0,2 0,0 0,1 0,0 0,0 0,2 0,-5 0,1 0,-1-2,0 2,0 0,0 0,0 0,3 0,-2 0,3-1,-4 1,1 0,0 0,-1 0,1 0,-1-1,1 1,0 0,0-2,-1 2,0 0,0 0,1-1,1 1,-2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901 1008,'3'0,"2"0,0 0,-1 0,2 0,2 0,0 0,5 0,1 0,-1 0,0 0,-3 0,0 0,0 0,0 0,0 0,0 0,4 1,0-1,-2 2,1-1,-1-1,-2 2,2-1,-2-1,-3 0,1 0,0 0,-4 0,1 0,2 0,-3 0,0 0,-1 0,0 0,0 0,2 0,-1 0,1-1,-2-1,0 2,2-1</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1017 662,'-6'-1,"2"1,0 0,-2 0,3 0,-1 0,1 0,0 0,0 0,-1 1,1 1,0-1,1 2,-1 0,1 5,1-3,1-2,0 2,0-2,1 1,3-3,-2 2,1-2,0 2,0-3,1 3,0-2,-1 0,0 0,1 1,2-2,-2 0,0 1,-1-1,5 0,2 0,4 0,-2 0,2 0,-2 0,2 0,0 0,-9 0,1 0,-3 0,1 0,1 0,2 0,-4-1,0 0,1-1,3 0,-4 1,1 0,0-2,5 2,-4 0,-1 0,3-1,-1 2,-3 0,3-2,0 1,0 0,-3 1,4-1,-4 1,3-2,-1 2,1-1,-2 1,4 0,-2-1,1 1,-1-3,-2 2,0 1,5-3,-6 3,0-1,4-3,-4 2,1 1,-1-1,1-1,-4-2,-2 2,-1 1,2-1,-5-2,2 2,-1 0,2 1,-1 1,0 0,-1-1,-1 1,-3 0,-3 1,0 0,2 0,6 0,-4 0,3 0,1 0,-1 0,1 0,-1 1,-3 0,1 1,-2 2,3-3,-1 2,-1 0,3-2,1 0,1 0,-1 0,-2 0,1 1,1-1,-4 0,0 2,5-2,-1-1,1 1,0-1,0 1,0-1,0 0,0 0,-1 0,0 0,0 0,0 0,1 0,-2 0,2 0,0 0,-1 0,-1 0,1 0,-1 0,2 0,-1 0,1 0,-1 0,1 0,0 0,0 0,0 0,0 0,-1 0,1 0,-1 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1352 228,'-3'0,"0"-1,0 1,-1 0,1 0,-1 0,0 2,1 0,0 1,1 0,1 2,-4 3,1-1,3-3,0-1,-1 2,2-1,0-1,0 0,2 3,1-4,0 0,0 1,2 0,3-1,-3 1,0 1,3-3,-4 0,2 2,-3-2,4 1,-4-2,0 0,0 0,0-2,3-6,-2 1,-3 1,4-3,-1 2,-3 0,1 1,-1 3,-1-3,0 3,0-1,0 0,-2 1,-1 0,-1 1,0 0,1 1,-3-1,1 1,1 0,-1 1,1 0,-1-1,1 1,0 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654 517,'3'0,"1"0,-1 0,0 0,1 0,-1 1,2-1,-1 0,-1 0,0 0,0 0,0 0,0 0,0 0,0 0,5 0,-2 0,-2 0,-1 0,0 0,0 0,0 0,0 0,0 0,1 0,-1-1,1 1,0-1,-1 1,1 0,2 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666 582,'6'0,"-2"0,0 0,2 0,-1 0,-2 0,1 0,0 0,3 0,-4 0,2 0,0-2,-1 1,0 1,0-1,-1 0,2 0,0 1,-1-1</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651 660,'3'0,"0"0,0 0,2 0,-2 0,0 0,3 0,0 0,-2 0,0 0,-1 0,2 0,0 0,-2 0,5 0,-5 0,2 0,-1 0,2 0,-1 0,-2 0,0-1,2 1,-2 0,0-1,0 1,2-2,-1 2,0 0,3-1,-2 0,-1 0,2-1,-3 2,4-1,-2 1,-2-2,0 2,1-1,-1 1,2-1,0 1,-1 0,0-1,-1 1,0 0,1 0,-1 0,1 0,-1 0,0 0,0 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719 578,'-3'0,"0"0,-1 0,-2 0,1 1,0 1,-1-1,1-1,2 2,0-1,0 0,0 0,0 1,-1 1,0-3,0 1,0 2,0-1,1-1,0 0,-1 1,-1 2,2-4,1 3,-1-1,1 1,-1 1,0-1,1 3,-3-2,2 3,2-1,0-3,1 0,0 0,3 1,2 0,2-2,-4-1,5 1,0-2,1 1,-3-1,2 0,0 0,-2 0,-1 0,1 0,-2 0,1 0,-1 0,2 0,-1 0,-1 0,2 0,0 0,1 0,1 0,-1-3,-1 3,4-1,-3-1,-4 1,3 1,-1-2,-1 1,1 0,-2-1,0 1,2-1,0-2,-1 1,-1 2,0-1,3 0,-1-2,-2 2,3 0,-3-2,2 1,-1 1,-2-2,1 3,0-1,-2-1,0 0,-1-2,0 2,0 0,0 0,0 0,-4-1,1 3,-2-2,2 3,0-4,-2 3,2 0,-2 0,2 1,-1 0,-3-1,4 1,0 0,0 0,-2 0,2 0,0 0,-2 0,1 0,1 0,-3 0,1 0,-1 0,3 0,-1 0,-2 0,2 0,1 0,0 1,0-1,0 1,-1-1,1 2,0-1,0-1,0 1,0 0,0 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1227 612,'-6'-1,"-1"0,1 1,3-3,-2 3,-1 0,0-1,1 1,-2 0,4 0,-2 0,2 0,0 0,0 0,-2 0,2 0,-2 0,1 0,-2 0,2 0,-2 3,1-2,2 0,0 1,-1-1,-1 1,4 2,1-1,0 1,0 1,0-2,0 3,3-4,1 4,0-4,-1 0,1 0,-1 0,1-1,-1 0,3 1,-3-1,0 0,1-1,0 2,-1-2,2 1,-2 0,2 0,-1 0,0-1,-1 1,1-1,1 0,-2 0,2 0,-2 0,3 0,-3-2,1 0,-1-1,0 0,-1 0,1-1,1 1,0-3,0 3,-3-1,-1 0,0 1,0-1,-1 0,-2 0,0 2,1-1,-1 1,0 2</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855 620,'0'4,"0"-1,0 2,0-1,0 0,0 3,1-4,1 2,2 2,0-2,-3 0,3-1,-2-1,2 0,-1-1,1 0,-1-1,2 0,-1-1,1 0,-2 0,1 0,2 0,0-1,2-1,-1-2,2 3,-1-1,-1 0,-2 0,0 0,-1 1,-1 0,2-2,0-1,2 0,-4 2,3-2,-3 2,2-2,4-2,-4 2,-2-1,0 1,0-1,-2 1,0 0,-1 0,3 0,-3-1,0 2,0-1,0-2,0 1,0 0,-3-1,1 1,-2-1,2 3,-6-3,6 3,-4 2,3-1,-1 2,-3-3,4 3,-5-1,5 1,-3 0,-2 0,4 0,-1 0,-1 0,-2 0,3 0,-4 0,1 0,0 0,-2 0,4 0,-4 0,1 0,-6 0,4 2,-1-1,3 2,-1-1,6 1,1-1,1 5,1-2,0 1,1 5,0-5,0 6,0-2,0-2,0-2,0-1,1-2,0 1,3-2,-1 1,0-1,0-1,0 4,1-4,0 2,-1-2</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717 484,'-3'1,"0"-1,0 2,-1-2,0 1,0 0,1 0,0 0,0 2,0-2,-2 3,2-3,-1 2,1-1,0 1,0 1,0-1,0 2,2-1,-1 1,1-2,1 0,0 1,0-1,0 1,0 1,0 0,1-2,3 1,0 1,-2-2,2-1,2-1,0 3,-3-4,3 0,-2 0,-1 1,0-1,1 0,-1 0,0 0,1 0,-1 0,1 0,0 0,-1 0,2-2,1 0,-3 1,1 0,-1 1,0 0,0-1,1 0,0 1,-1-1,2-3,-1 2,-1 1,0 0,1-3,-1 2,3 0,-2-3,0 2,-3 0,2 0,-2-1,0 0,-1 0,0-1,0 1,0 1,0-2,0-1,-1 3,-3-1,1 3,1-2,-3 3,1-1,1-2,0 2,-2-1,1 2,1 0,-1-1,-1 1,1 0,-1-1,1 1,1 0,0 0,0 0,0 0,-1 0,-1 0,2 0,0 0,0 0,0 0,0 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183 747,'5'0,"2"0,3 0,1 2,1-1,-2-1,2 0,0 0,2 0,0 0,0 0,0 0,-8 0,8 0,-6 0,4 0,-7 0,-2 0,3 0,2 0,-5 0,3 0,5 0,-5 0,6 2,0-2,-4 1,3 1,1-1,2-1,0 2,2-1,-6-1,4 0,-7 0,-3 0,2 0,-2 0,-1 0,1 0,2 0,-3 0,1 0,0 0,2 0,-3 0,0 0,1 0,2 0,-1-1,-1 1,-1-1,1 0,1 1,-2-1,0 1,2-1,-2 0,2-1,3 0,-5 1,4 0,-1-1,-1 0,-2 2,3-1,-3 0,1 0,-1 0,0 0,1 0,1 0,-1-1,1 1,-2 1,0-1,0 1,1 0,4 0,-5 0,0 0,0 0,3 0,-2 0,-1 0,0 0,2 0,-1 0,-1 0,0 0,0 0,0 0,1 0,-1 0,0 0,0 0,0 0,0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1334 725,'-5'0,"2"0,0 0,-3 0,-1 1,-3 0,5 0,-3 1,3-1,2 0,2 2,-4 1,4 0,0-1,-1 1,-1 1,2-1,-2-1,2 1,-1 0,2 0,0-1,0 1,0-1,3 0,-2 0,2-1,0 0,0 0,0-1,1 1,-1 1,0-2,1 1,-1-2,1 1,2-1,-3 1,1-1,-1 0,0 0,0 0,0 0,0 0,0 0,1 0,0 0,-1-1,2-3,-1 2,-1 0,0-2,0 3,1-1,0-3,-1 2,0-1,1 2,-1-1,-1 0,-2-1,1 1,1-1,-1 0,0 0,0 1,-1 0,0-1,0 1,-4 0,2 0,-2 0,1 1,0 0,-1 0,1 0,-1 0,1 1,0-1,0 2,0-1,-2 1,1 0,0 0,0 0,1 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1077 797,'-4'0,"-2"0,2 0,-4 0,5 0,0 1,-1 0,1-1,0 0,-3 3,3-1,0-1,1 3,0-1,-1 3,2-3,0 2,-2-3,3 1,-3 1,3-1,0 0,0 1,0-1,0 2,5 0,-3-2,4 0,0 0,-3-2,0 1,0 0,1 0,-1-2,1 2,-1-1,2 0,-2 1,1 0,-1-2,3 0,-1 1,1-1,-3 0,1 0,0 0,0 0,0 0,-1 0,3-4,-4 0,1-3,0 2,-2 2,2-4,-2-1,0 4,-1 0,0 1,0-3,0 2,0 1,0 0,0-1,0 0,-3-1,1 2,-1 2,0-2,0 2,-3-1,2 1,0 1,1 0,-2 0,1 0,1 0,0 0,0 1</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459 899,'3'0,"2"0,-2 0,3-1,-1 1,0 0,-1-1,0 1,1 0,-2 0,3 0,-3 0,1 0,-1 0,5 2,-5-2,2 3,2 0,-3-2,-1-1,0 1,2-1,5-3,1-3,-2 0,-2 2,-2 0,-2 3,0 0,1 1,-1 0,1 0,-1 0,1 0,0 0,0 0,-1-1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362 840,'4'0,"1"0,0 0,1 0,-3 0,1 0,-1 0,5 0,-3-1,-1-1,1 1,-2 1,1-1,-1 0,0 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655 685,'3'0,"1"0,-1 0,3 0,-3 0,2 0,-2 0,4 0,-3 0,0-1,1 1,-1-1,1 1,-2 0,2-1,-1 1,2 0,-1 0,4 0,-3-2,2 2,-1 0,-3-1,-1 1,4-1,-4 1,1 0,-1 0,2-4,-1 4,4 0,-2 0,0 0,2 0,1 0,1 0,-2 0,-4 0,-1 0,3 0,0 0,-3 0,0 0,2 0,-1 0,1 0,-1 0,2 0,-2 0,-1 0,1 0,-1 0,0 0,0 0,5 0,-2 0,-3 0,2 1,-1-1,0 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0-11-15T14:46:41"/>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1115 682,'3'0,"5"0,-2 0,0 0,-1 0,3 0,0 0,0 0,0 0,0 0,0 0,-2 0,-1 0,1 0,-3 0,2 0,-2 0,4 0,-3 0,0 0,2 0,2 0,-4 0,2 0,-1 0,1 0,0 0,2 0,0 0,-2 0,-1 0,0 0,2 0,-4 0,3 0,-2 0,0 0,-1 0,2 0,-2 0,1 0,1 0,-2 0,6 0,-4 2,-2-2,2 0,-2 1,0-1,1 0,0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smtClean="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smtClean="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smtClean="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a:t>
            </a:r>
            <a:r>
              <a:rPr lang="en-US" altLang="zh-CN" dirty="0" smtClean="0">
                <a:solidFill>
                  <a:schemeClr val="bg1">
                    <a:lumMod val="85000"/>
                  </a:schemeClr>
                </a:solidFill>
                <a:latin typeface="Bahnschrift Condensed" panose="020B0502040204020203" pitchFamily="34" charset="0"/>
              </a:rPr>
              <a:t>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a:t>
              </a:r>
              <a:r>
                <a:rPr lang="en-US" altLang="zh-CN" sz="1500" dirty="0" err="1" smtClean="0">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smtClean="0"/>
              <a:t>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smtClean="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a:t>
              </a:r>
              <a:r>
                <a:rPr lang="en-US" altLang="zh-CN" sz="1000" dirty="0" smtClean="0">
                  <a:solidFill>
                    <a:schemeClr val="bg1">
                      <a:lumMod val="85000"/>
                    </a:schemeClr>
                  </a:solidFill>
                  <a:latin typeface="Bahnschrift Condensed" panose="020B0502040204020203" pitchFamily="34" charset="0"/>
                </a:rPr>
                <a:t>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smtClean="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customXml" Target="../ink/ink34.xml"/><Relationship Id="rId8" Type="http://schemas.openxmlformats.org/officeDocument/2006/relationships/image" Target="../media/image66.png"/><Relationship Id="rId7" Type="http://schemas.openxmlformats.org/officeDocument/2006/relationships/customXml" Target="../ink/ink33.xml"/><Relationship Id="rId6" Type="http://schemas.openxmlformats.org/officeDocument/2006/relationships/image" Target="../media/image65.png"/><Relationship Id="rId5" Type="http://schemas.openxmlformats.org/officeDocument/2006/relationships/customXml" Target="../ink/ink32.xml"/><Relationship Id="rId4" Type="http://schemas.openxmlformats.org/officeDocument/2006/relationships/image" Target="../media/image64.png"/><Relationship Id="rId3" Type="http://schemas.openxmlformats.org/officeDocument/2006/relationships/customXml" Target="../ink/ink31.xml"/><Relationship Id="rId2" Type="http://schemas.openxmlformats.org/officeDocument/2006/relationships/image" Target="../media/image63.png"/><Relationship Id="rId11" Type="http://schemas.openxmlformats.org/officeDocument/2006/relationships/slideLayout" Target="../slideLayouts/slideLayout2.xml"/><Relationship Id="rId10" Type="http://schemas.openxmlformats.org/officeDocument/2006/relationships/image" Target="../media/image67.pn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9" Type="http://schemas.openxmlformats.org/officeDocument/2006/relationships/image" Target="../media/image72.png"/><Relationship Id="rId8" Type="http://schemas.openxmlformats.org/officeDocument/2006/relationships/customXml" Target="../ink/ink37.xml"/><Relationship Id="rId7" Type="http://schemas.openxmlformats.org/officeDocument/2006/relationships/image" Target="../media/image71.png"/><Relationship Id="rId6" Type="http://schemas.openxmlformats.org/officeDocument/2006/relationships/customXml" Target="../ink/ink36.xml"/><Relationship Id="rId5" Type="http://schemas.openxmlformats.org/officeDocument/2006/relationships/image" Target="../media/image70.png"/><Relationship Id="rId4" Type="http://schemas.openxmlformats.org/officeDocument/2006/relationships/customXml" Target="../ink/ink35.xml"/><Relationship Id="rId3" Type="http://schemas.openxmlformats.org/officeDocument/2006/relationships/image" Target="../media/image69.png"/><Relationship Id="rId2" Type="http://schemas.openxmlformats.org/officeDocument/2006/relationships/tags" Target="../tags/tag2.xml"/><Relationship Id="rId12" Type="http://schemas.openxmlformats.org/officeDocument/2006/relationships/slideLayout" Target="../slideLayouts/slideLayout2.xml"/><Relationship Id="rId11" Type="http://schemas.openxmlformats.org/officeDocument/2006/relationships/image" Target="../media/image73.png"/><Relationship Id="rId10" Type="http://schemas.openxmlformats.org/officeDocument/2006/relationships/customXml" Target="../ink/ink38.xml"/><Relationship Id="rId1" Type="http://schemas.openxmlformats.org/officeDocument/2006/relationships/image" Target="../media/image6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customXml" Target="../ink/ink4.xml"/><Relationship Id="rId8" Type="http://schemas.openxmlformats.org/officeDocument/2006/relationships/image" Target="../media/image15.png"/><Relationship Id="rId7" Type="http://schemas.openxmlformats.org/officeDocument/2006/relationships/customXml" Target="../ink/ink3.xml"/><Relationship Id="rId6" Type="http://schemas.openxmlformats.org/officeDocument/2006/relationships/image" Target="../media/image14.png"/><Relationship Id="rId5" Type="http://schemas.openxmlformats.org/officeDocument/2006/relationships/customXml" Target="../ink/ink2.xml"/><Relationship Id="rId4" Type="http://schemas.openxmlformats.org/officeDocument/2006/relationships/image" Target="../media/image13.png"/><Relationship Id="rId3" Type="http://schemas.openxmlformats.org/officeDocument/2006/relationships/customXml" Target="../ink/ink1.xml"/><Relationship Id="rId2" Type="http://schemas.openxmlformats.org/officeDocument/2006/relationships/image" Target="../media/image12.png"/><Relationship Id="rId17" Type="http://schemas.openxmlformats.org/officeDocument/2006/relationships/slideLayout" Target="../slideLayouts/slideLayout2.xml"/><Relationship Id="rId16" Type="http://schemas.openxmlformats.org/officeDocument/2006/relationships/image" Target="../media/image19.png"/><Relationship Id="rId15" Type="http://schemas.openxmlformats.org/officeDocument/2006/relationships/customXml" Target="../ink/ink7.xml"/><Relationship Id="rId14" Type="http://schemas.openxmlformats.org/officeDocument/2006/relationships/image" Target="../media/image18.png"/><Relationship Id="rId13" Type="http://schemas.openxmlformats.org/officeDocument/2006/relationships/customXml" Target="../ink/ink6.xml"/><Relationship Id="rId12" Type="http://schemas.openxmlformats.org/officeDocument/2006/relationships/image" Target="../media/image17.png"/><Relationship Id="rId11" Type="http://schemas.openxmlformats.org/officeDocument/2006/relationships/customXml" Target="../ink/ink5.xml"/><Relationship Id="rId10" Type="http://schemas.openxmlformats.org/officeDocument/2006/relationships/image" Target="../media/image16.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customXml" Target="../ink/ink9.xml"/><Relationship Id="rId2" Type="http://schemas.openxmlformats.org/officeDocument/2006/relationships/image" Target="../media/image20.png"/><Relationship Id="rId1" Type="http://schemas.openxmlformats.org/officeDocument/2006/relationships/customXml" Target="../ink/ink8.xml"/></Relationships>
</file>

<file path=ppt/slides/_rels/slide5.xml.rels><?xml version="1.0" encoding="UTF-8" standalone="yes"?>
<Relationships xmlns="http://schemas.openxmlformats.org/package/2006/relationships"><Relationship Id="rId9" Type="http://schemas.openxmlformats.org/officeDocument/2006/relationships/customXml" Target="../ink/ink12.xml"/><Relationship Id="rId8" Type="http://schemas.openxmlformats.org/officeDocument/2006/relationships/image" Target="../media/image27.png"/><Relationship Id="rId7" Type="http://schemas.openxmlformats.org/officeDocument/2006/relationships/customXml" Target="../ink/ink11.xml"/><Relationship Id="rId6" Type="http://schemas.openxmlformats.org/officeDocument/2006/relationships/image" Target="../media/image26.png"/><Relationship Id="rId5" Type="http://schemas.openxmlformats.org/officeDocument/2006/relationships/customXml" Target="../ink/ink10.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image" Target="../media/image28.png"/><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5" Type="http://schemas.openxmlformats.org/officeDocument/2006/relationships/notesSlide" Target="../notesSlides/notesSlide4.xml"/><Relationship Id="rId24" Type="http://schemas.openxmlformats.org/officeDocument/2006/relationships/slideLayout" Target="../slideLayouts/slideLayout2.xml"/><Relationship Id="rId23" Type="http://schemas.openxmlformats.org/officeDocument/2006/relationships/image" Target="../media/image43.png"/><Relationship Id="rId22" Type="http://schemas.openxmlformats.org/officeDocument/2006/relationships/customXml" Target="../ink/ink19.xml"/><Relationship Id="rId21" Type="http://schemas.openxmlformats.org/officeDocument/2006/relationships/image" Target="../media/image42.png"/><Relationship Id="rId20" Type="http://schemas.openxmlformats.org/officeDocument/2006/relationships/customXml" Target="../ink/ink18.xml"/><Relationship Id="rId2" Type="http://schemas.openxmlformats.org/officeDocument/2006/relationships/image" Target="../media/image29.png"/><Relationship Id="rId19" Type="http://schemas.openxmlformats.org/officeDocument/2006/relationships/image" Target="../media/image41.png"/><Relationship Id="rId18" Type="http://schemas.openxmlformats.org/officeDocument/2006/relationships/customXml" Target="../ink/ink17.xml"/><Relationship Id="rId17" Type="http://schemas.openxmlformats.org/officeDocument/2006/relationships/image" Target="../media/image40.png"/><Relationship Id="rId16" Type="http://schemas.openxmlformats.org/officeDocument/2006/relationships/customXml" Target="../ink/ink16.xml"/><Relationship Id="rId15" Type="http://schemas.openxmlformats.org/officeDocument/2006/relationships/image" Target="../media/image39.png"/><Relationship Id="rId14" Type="http://schemas.openxmlformats.org/officeDocument/2006/relationships/customXml" Target="../ink/ink15.xml"/><Relationship Id="rId13" Type="http://schemas.openxmlformats.org/officeDocument/2006/relationships/image" Target="../media/image38.png"/><Relationship Id="rId12" Type="http://schemas.openxmlformats.org/officeDocument/2006/relationships/customXml" Target="../ink/ink14.xml"/><Relationship Id="rId11" Type="http://schemas.openxmlformats.org/officeDocument/2006/relationships/image" Target="../media/image37.png"/><Relationship Id="rId10" Type="http://schemas.openxmlformats.org/officeDocument/2006/relationships/customXml" Target="../ink/ink13.xml"/><Relationship Id="rId1" Type="http://schemas.openxmlformats.org/officeDocument/2006/relationships/image" Target="../media/image22.png"/></Relationships>
</file>

<file path=ppt/slides/_rels/slide7.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customXml" Target="../ink/ink20.xml"/><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5" Type="http://schemas.openxmlformats.org/officeDocument/2006/relationships/notesSlide" Target="../notesSlides/notesSlide5.xml"/><Relationship Id="rId14" Type="http://schemas.openxmlformats.org/officeDocument/2006/relationships/slideLayout" Target="../slideLayouts/slideLayout2.xml"/><Relationship Id="rId13" Type="http://schemas.openxmlformats.org/officeDocument/2006/relationships/image" Target="../media/image52.png"/><Relationship Id="rId12" Type="http://schemas.openxmlformats.org/officeDocument/2006/relationships/customXml" Target="../ink/ink22.xml"/><Relationship Id="rId11" Type="http://schemas.openxmlformats.org/officeDocument/2006/relationships/image" Target="../media/image51.png"/><Relationship Id="rId10" Type="http://schemas.openxmlformats.org/officeDocument/2006/relationships/customXml" Target="../ink/ink21.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9" Type="http://schemas.openxmlformats.org/officeDocument/2006/relationships/image" Target="../media/image57.png"/><Relationship Id="rId8" Type="http://schemas.openxmlformats.org/officeDocument/2006/relationships/customXml" Target="../ink/ink26.xml"/><Relationship Id="rId7" Type="http://schemas.openxmlformats.org/officeDocument/2006/relationships/image" Target="../media/image56.png"/><Relationship Id="rId6" Type="http://schemas.openxmlformats.org/officeDocument/2006/relationships/customXml" Target="../ink/ink25.xml"/><Relationship Id="rId5" Type="http://schemas.openxmlformats.org/officeDocument/2006/relationships/image" Target="../media/image55.png"/><Relationship Id="rId4" Type="http://schemas.openxmlformats.org/officeDocument/2006/relationships/customXml" Target="../ink/ink24.xml"/><Relationship Id="rId3" Type="http://schemas.openxmlformats.org/officeDocument/2006/relationships/image" Target="../media/image54.png"/><Relationship Id="rId2" Type="http://schemas.openxmlformats.org/officeDocument/2006/relationships/customXml" Target="../ink/ink23.xml"/><Relationship Id="rId12" Type="http://schemas.openxmlformats.org/officeDocument/2006/relationships/slideLayout" Target="../slideLayouts/slideLayout2.xml"/><Relationship Id="rId11" Type="http://schemas.openxmlformats.org/officeDocument/2006/relationships/image" Target="../media/image58.png"/><Relationship Id="rId10" Type="http://schemas.openxmlformats.org/officeDocument/2006/relationships/customXml" Target="../ink/ink27.xml"/><Relationship Id="rId1"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2.png"/><Relationship Id="rId6" Type="http://schemas.openxmlformats.org/officeDocument/2006/relationships/customXml" Target="../ink/ink30.xml"/><Relationship Id="rId5" Type="http://schemas.openxmlformats.org/officeDocument/2006/relationships/image" Target="../media/image61.png"/><Relationship Id="rId4" Type="http://schemas.openxmlformats.org/officeDocument/2006/relationships/customXml" Target="../ink/ink29.xml"/><Relationship Id="rId3" Type="http://schemas.openxmlformats.org/officeDocument/2006/relationships/image" Target="../media/image60.png"/><Relationship Id="rId2" Type="http://schemas.openxmlformats.org/officeDocument/2006/relationships/customXml" Target="../ink/ink28.xml"/><Relationship Id="rId1"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5839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631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096645" y="2520950"/>
            <a:ext cx="10508615" cy="2861310"/>
          </a:xfrm>
          <a:prstGeom prst="rect">
            <a:avLst/>
          </a:prstGeom>
        </p:spPr>
        <p:txBody>
          <a:bodyPr wrap="square">
            <a:spAutoFit/>
          </a:bodyPr>
          <a:lstStyle/>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Cascaded Semantic and Positional Self-Attention</a:t>
            </a: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Network for Document Classification</a:t>
            </a:r>
            <a:r>
              <a:rPr lang="en-US" altLang="zh-CN" sz="240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(EMNLP  2020)</a:t>
            </a:r>
            <a:br>
              <a:rPr lang="en-US" altLang="zh-CN" sz="3600" dirty="0">
                <a:solidFill>
                  <a:schemeClr val="accent1">
                    <a:lumMod val="50000"/>
                  </a:schemeClr>
                </a:solidFill>
                <a:effectLst>
                  <a:outerShdw blurRad="38100" dist="25400" dir="5400000" algn="ctr" rotWithShape="0">
                    <a:srgbClr val="6E747A">
                      <a:alpha val="43000"/>
                    </a:srgbClr>
                  </a:outerShdw>
                </a:effectLst>
              </a:rPr>
            </a:br>
            <a:br>
              <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br>
            <a:r>
              <a:rPr lang="en-US" altLang="zh-CN" sz="36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a:t>
            </a:r>
            <a:br>
              <a:rPr lang="en-US" altLang="zh-CN" sz="3600" dirty="0"/>
            </a:br>
            <a:endParaRPr lang="en-US" altLang="zh-CN" sz="3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 name="文本框 1"/>
          <p:cNvSpPr txBox="1"/>
          <p:nvPr/>
        </p:nvSpPr>
        <p:spPr>
          <a:xfrm>
            <a:off x="7415313" y="5066553"/>
            <a:ext cx="3307080"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Ting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文本框 4"/>
          <p:cNvSpPr txBox="1"/>
          <p:nvPr/>
        </p:nvSpPr>
        <p:spPr>
          <a:xfrm>
            <a:off x="4706620" y="6133465"/>
            <a:ext cx="2620010" cy="368300"/>
          </a:xfrm>
          <a:prstGeom prst="rect">
            <a:avLst/>
          </a:prstGeom>
          <a:noFill/>
        </p:spPr>
        <p:txBody>
          <a:bodyPr wrap="none" rtlCol="0">
            <a:spAutoFit/>
          </a:bodyPr>
          <a:p>
            <a:r>
              <a:rPr lang="en-US" altLang="zh-CN" sz="1600" b="1" dirty="0">
                <a:solidFill>
                  <a:schemeClr val="bg1">
                    <a:lumMod val="65000"/>
                  </a:schemeClr>
                </a:solidFill>
                <a:latin typeface="黑体" panose="02010609060101010101" charset="-122"/>
                <a:ea typeface="黑体" panose="02010609060101010101" charset="-122"/>
              </a:rPr>
              <a:t>2020.11.15  •  ChongQing</a:t>
            </a:r>
            <a:r>
              <a:rPr lang="en-US" altLang="zh-CN" dirty="0"/>
              <a:t> </a:t>
            </a:r>
            <a:endParaRPr lang="en-US" alt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4" name="图片 3"/>
          <p:cNvPicPr>
            <a:picLocks noChangeAspect="1"/>
          </p:cNvPicPr>
          <p:nvPr>
            <p:custDataLst>
              <p:tags r:id="rId1"/>
            </p:custDataLst>
          </p:nvPr>
        </p:nvPicPr>
        <p:blipFill>
          <a:blip r:embed="rId2"/>
          <a:stretch>
            <a:fillRect/>
          </a:stretch>
        </p:blipFill>
        <p:spPr>
          <a:xfrm>
            <a:off x="3330575" y="1698625"/>
            <a:ext cx="5947410" cy="3460115"/>
          </a:xfrm>
          <a:prstGeom prst="rect">
            <a:avLst/>
          </a:prstGeom>
        </p:spPr>
      </p:pic>
      <mc:AlternateContent xmlns:mc="http://schemas.openxmlformats.org/markup-compatibility/2006" xmlns:p14="http://schemas.microsoft.com/office/powerpoint/2010/main">
        <mc:Choice Requires="p14">
          <p:contentPart r:id="rId3" p14:bwMode="auto">
            <p14:nvContentPartPr>
              <p14:cNvPr id="11" name="墨迹 10"/>
              <p14:cNvContentPartPr/>
              <p14:nvPr/>
            </p14:nvContentPartPr>
            <p14:xfrm>
              <a:off x="4152900" y="3276600"/>
              <a:ext cx="723900" cy="12700"/>
            </p14:xfrm>
          </p:contentPart>
        </mc:Choice>
        <mc:Fallback xmlns="">
          <p:pic>
            <p:nvPicPr>
              <p:cNvPr id="11" name="墨迹 10"/>
            </p:nvPicPr>
            <p:blipFill>
              <a:blip r:embed="rId4"/>
            </p:blipFill>
            <p:spPr>
              <a:xfrm>
                <a:off x="4152900" y="3276600"/>
                <a:ext cx="723900" cy="127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2" name="墨迹 11"/>
              <p14:cNvContentPartPr/>
              <p14:nvPr/>
            </p14:nvContentPartPr>
            <p14:xfrm>
              <a:off x="4229100" y="3651250"/>
              <a:ext cx="539750" cy="44450"/>
            </p14:xfrm>
          </p:contentPart>
        </mc:Choice>
        <mc:Fallback xmlns="">
          <p:pic>
            <p:nvPicPr>
              <p:cNvPr id="12" name="墨迹 11"/>
            </p:nvPicPr>
            <p:blipFill>
              <a:blip r:embed="rId6"/>
            </p:blipFill>
            <p:spPr>
              <a:xfrm>
                <a:off x="4229100" y="3651250"/>
                <a:ext cx="539750" cy="444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3" name="墨迹 12"/>
              <p14:cNvContentPartPr/>
              <p14:nvPr/>
            </p14:nvContentPartPr>
            <p14:xfrm>
              <a:off x="4133850" y="4095750"/>
              <a:ext cx="1358900" cy="95250"/>
            </p14:xfrm>
          </p:contentPart>
        </mc:Choice>
        <mc:Fallback xmlns="">
          <p:pic>
            <p:nvPicPr>
              <p:cNvPr id="13" name="墨迹 12"/>
            </p:nvPicPr>
            <p:blipFill>
              <a:blip r:embed="rId8"/>
            </p:blipFill>
            <p:spPr>
              <a:xfrm>
                <a:off x="4133850" y="4095750"/>
                <a:ext cx="1358900" cy="952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墨迹 13"/>
              <p14:cNvContentPartPr/>
              <p14:nvPr/>
            </p14:nvContentPartPr>
            <p14:xfrm>
              <a:off x="3835400" y="3657600"/>
              <a:ext cx="1638300" cy="577850"/>
            </p14:xfrm>
          </p:contentPart>
        </mc:Choice>
        <mc:Fallback xmlns="">
          <p:pic>
            <p:nvPicPr>
              <p:cNvPr id="14" name="墨迹 13"/>
            </p:nvPicPr>
            <p:blipFill>
              <a:blip r:embed="rId10"/>
            </p:blipFill>
            <p:spPr>
              <a:xfrm>
                <a:off x="3835400" y="3657600"/>
                <a:ext cx="1638300" cy="577850"/>
              </a:xfrm>
              <a:prstGeom prst="rect"/>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8" name="图片 7"/>
          <p:cNvPicPr>
            <a:picLocks noChangeAspect="1"/>
          </p:cNvPicPr>
          <p:nvPr/>
        </p:nvPicPr>
        <p:blipFill>
          <a:blip r:embed="rId1"/>
          <a:srcRect r="18429" b="873"/>
          <a:stretch>
            <a:fillRect/>
          </a:stretch>
        </p:blipFill>
        <p:spPr>
          <a:xfrm>
            <a:off x="5115560" y="2457450"/>
            <a:ext cx="7084695" cy="2331720"/>
          </a:xfrm>
          <a:prstGeom prst="rect">
            <a:avLst/>
          </a:prstGeom>
        </p:spPr>
      </p:pic>
      <p:grpSp>
        <p:nvGrpSpPr>
          <p:cNvPr id="10" name="组合 9"/>
          <p:cNvGrpSpPr/>
          <p:nvPr/>
        </p:nvGrpSpPr>
        <p:grpSpPr>
          <a:xfrm>
            <a:off x="236220" y="2546985"/>
            <a:ext cx="5248910" cy="3192145"/>
            <a:chOff x="10463" y="3685"/>
            <a:chExt cx="8266" cy="5027"/>
          </a:xfrm>
        </p:grpSpPr>
        <p:pic>
          <p:nvPicPr>
            <p:cNvPr id="4" name="图片 3"/>
            <p:cNvPicPr>
              <a:picLocks noChangeAspect="1"/>
            </p:cNvPicPr>
            <p:nvPr>
              <p:custDataLst>
                <p:tags r:id="rId2"/>
              </p:custDataLst>
            </p:nvPr>
          </p:nvPicPr>
          <p:blipFill>
            <a:blip r:embed="rId3"/>
            <a:stretch>
              <a:fillRect/>
            </a:stretch>
          </p:blipFill>
          <p:spPr>
            <a:xfrm>
              <a:off x="10463" y="3685"/>
              <a:ext cx="7837" cy="3429"/>
            </a:xfrm>
            <a:prstGeom prst="rect">
              <a:avLst/>
            </a:prstGeom>
          </p:spPr>
        </p:pic>
        <p:sp>
          <p:nvSpPr>
            <p:cNvPr id="7" name="文本框 6"/>
            <p:cNvSpPr txBox="1"/>
            <p:nvPr/>
          </p:nvSpPr>
          <p:spPr>
            <a:xfrm>
              <a:off x="10463" y="7114"/>
              <a:ext cx="8266" cy="1598"/>
            </a:xfrm>
            <a:prstGeom prst="rect">
              <a:avLst/>
            </a:prstGeom>
            <a:noFill/>
          </p:spPr>
          <p:txBody>
            <a:bodyPr wrap="square" rtlCol="0">
              <a:spAutoFit/>
            </a:bodyPr>
            <a:p>
              <a:r>
                <a:rPr lang="zh-CN" altLang="en-US" sz="2000">
                  <a:latin typeface="Times New Roman" panose="02020603050405020304" pitchFamily="18" charset="0"/>
                  <a:cs typeface="Times New Roman" panose="02020603050405020304" pitchFamily="18" charset="0"/>
                </a:rPr>
                <a:t>Different ways in combining the semantic and the positional information and their accuracy on AG’s News dataset.</a:t>
              </a:r>
              <a:endParaRPr lang="zh-CN" altLang="en-US" sz="2000">
                <a:latin typeface="Times New Roman" panose="02020603050405020304" pitchFamily="18" charset="0"/>
                <a:cs typeface="Times New Roman" panose="02020603050405020304" pitchFamily="18" charset="0"/>
              </a:endParaRPr>
            </a:p>
          </p:txBody>
        </p:sp>
      </p:grpSp>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7016750" y="3848100"/>
              <a:ext cx="838200" cy="406400"/>
            </p14:xfrm>
          </p:contentPart>
        </mc:Choice>
        <mc:Fallback xmlns="">
          <p:pic>
            <p:nvPicPr>
              <p:cNvPr id="6" name="墨迹 5"/>
            </p:nvPicPr>
            <p:blipFill>
              <a:blip r:embed="rId5"/>
            </p:blipFill>
            <p:spPr>
              <a:xfrm>
                <a:off x="7016750" y="3848100"/>
                <a:ext cx="838200" cy="40640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墨迹 8"/>
              <p14:cNvContentPartPr/>
              <p14:nvPr/>
            </p14:nvContentPartPr>
            <p14:xfrm>
              <a:off x="5162550" y="3448050"/>
              <a:ext cx="1428750" cy="920750"/>
            </p14:xfrm>
          </p:contentPart>
        </mc:Choice>
        <mc:Fallback xmlns="">
          <p:pic>
            <p:nvPicPr>
              <p:cNvPr id="9" name="墨迹 8"/>
            </p:nvPicPr>
            <p:blipFill>
              <a:blip r:embed="rId7"/>
            </p:blipFill>
            <p:spPr>
              <a:xfrm>
                <a:off x="5162550" y="3448050"/>
                <a:ext cx="1428750" cy="92075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墨迹 10"/>
              <p14:cNvContentPartPr/>
              <p14:nvPr/>
            </p14:nvContentPartPr>
            <p14:xfrm>
              <a:off x="4146550" y="3073400"/>
              <a:ext cx="977900" cy="603250"/>
            </p14:xfrm>
          </p:contentPart>
        </mc:Choice>
        <mc:Fallback xmlns="">
          <p:pic>
            <p:nvPicPr>
              <p:cNvPr id="11" name="墨迹 10"/>
            </p:nvPicPr>
            <p:blipFill>
              <a:blip r:embed="rId9"/>
            </p:blipFill>
            <p:spPr>
              <a:xfrm>
                <a:off x="4146550" y="3073400"/>
                <a:ext cx="977900" cy="60325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墨迹 11"/>
              <p14:cNvContentPartPr/>
              <p14:nvPr/>
            </p14:nvContentPartPr>
            <p14:xfrm>
              <a:off x="1162050" y="4648200"/>
              <a:ext cx="3860800" cy="171450"/>
            </p14:xfrm>
          </p:contentPart>
        </mc:Choice>
        <mc:Fallback xmlns="">
          <p:pic>
            <p:nvPicPr>
              <p:cNvPr id="12" name="墨迹 11"/>
            </p:nvPicPr>
            <p:blipFill>
              <a:blip r:embed="rId11"/>
            </p:blipFill>
            <p:spPr>
              <a:xfrm>
                <a:off x="1162050" y="4648200"/>
                <a:ext cx="3860800" cy="171450"/>
              </a:xfrm>
              <a:prstGeom prst="rect"/>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19760"/>
            <a:ext cx="10515600" cy="987552"/>
          </a:xfrm>
        </p:spPr>
        <p:txBody>
          <a:bodyPr/>
          <a:lstStyle/>
          <a:p>
            <a:r>
              <a:rPr lang="en-US" altLang="zh-CN" sz="3200" dirty="0">
                <a:latin typeface="Times New Roman" panose="02020603050405020304" pitchFamily="18" charset="0"/>
              </a:rPr>
              <a:t>Conclusion</a:t>
            </a:r>
            <a:br>
              <a:rPr lang="en-US" altLang="zh-CN" sz="3200" dirty="0">
                <a:latin typeface="Times New Roman" panose="02020603050405020304" pitchFamily="18" charset="0"/>
              </a:rPr>
            </a:br>
            <a:endParaRPr lang="zh-CN" altLang="en-US" sz="3200" dirty="0">
              <a:latin typeface="Times New Roman" panose="02020603050405020304" pitchFamily="18" charset="0"/>
            </a:endParaRPr>
          </a:p>
        </p:txBody>
      </p:sp>
      <p:sp>
        <p:nvSpPr>
          <p:cNvPr id="4" name="TextBox 3"/>
          <p:cNvSpPr txBox="1"/>
          <p:nvPr/>
        </p:nvSpPr>
        <p:spPr>
          <a:xfrm>
            <a:off x="1733797" y="2090057"/>
            <a:ext cx="45719" cy="369332"/>
          </a:xfrm>
          <a:prstGeom prst="rect">
            <a:avLst/>
          </a:prstGeom>
          <a:noFill/>
        </p:spPr>
        <p:txBody>
          <a:bodyPr wrap="square" rtlCol="0">
            <a:spAutoFit/>
          </a:bodyPr>
          <a:lstStyle/>
          <a:p>
            <a:endParaRPr lang="zh-CN" altLang="en-US" dirty="0"/>
          </a:p>
        </p:txBody>
      </p:sp>
      <p:sp>
        <p:nvSpPr>
          <p:cNvPr id="6" name="文本框 5"/>
          <p:cNvSpPr txBox="1"/>
          <p:nvPr/>
        </p:nvSpPr>
        <p:spPr>
          <a:xfrm>
            <a:off x="417195" y="2303145"/>
            <a:ext cx="11659235" cy="2676525"/>
          </a:xfrm>
          <a:prstGeom prst="rect">
            <a:avLst/>
          </a:prstGeom>
          <a:noFill/>
        </p:spPr>
        <p:txBody>
          <a:bodyPr wrap="square" rtlCol="0">
            <a:spAutoFit/>
          </a:bodyPr>
          <a:p>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zh-CN"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We presented the cascaded semantic and positional self-attention to aggregate semantic and positional information in document classification. It overcomes the limitation of existing positional encoding schemes, and shows encouraging performance against state-of-the-art methods using transformers and CNNs. In the meantime, it has a compact model size and is computational efficient. Our studies demonstrate the importance of properly aggregating semantic and positional components, and we will further extend it more challenging NLP tasks in our future research.</a:t>
            </a:r>
            <a:endParaRPr sz="24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endParaRPr lang="en-US" altLang="zh-CN" dirty="0"/>
          </a:p>
          <a:p>
            <a:pPr algn="ctr"/>
            <a:endParaRPr lang="en-US" altLang="zh-CN" dirty="0" smtClean="0"/>
          </a:p>
          <a:p>
            <a:pPr marL="0" indent="0" algn="ctr">
              <a:buNone/>
            </a:pPr>
            <a:r>
              <a:rPr lang="en-US" altLang="zh-CN" sz="8000" b="0" dirty="0" smtClean="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rPr>
              <a:t>Thanks!</a:t>
            </a:r>
            <a:endParaRPr lang="en-US" altLang="zh-CN" sz="8000" b="0" dirty="0" smtClean="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 y="97327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sp>
        <p:nvSpPr>
          <p:cNvPr id="25" name="文本框 24"/>
          <p:cNvSpPr txBox="1"/>
          <p:nvPr/>
        </p:nvSpPr>
        <p:spPr>
          <a:xfrm>
            <a:off x="5460515" y="2628742"/>
            <a:ext cx="2383790" cy="706755"/>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文本框 22"/>
          <p:cNvSpPr txBox="1"/>
          <p:nvPr/>
        </p:nvSpPr>
        <p:spPr>
          <a:xfrm>
            <a:off x="5460383" y="4607300"/>
            <a:ext cx="3118485" cy="706755"/>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Conclusion</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1" name="文本框 22"/>
          <p:cNvSpPr txBox="1"/>
          <p:nvPr/>
        </p:nvSpPr>
        <p:spPr>
          <a:xfrm>
            <a:off x="5426035" y="3601935"/>
            <a:ext cx="3455670" cy="706755"/>
          </a:xfrm>
          <a:prstGeom prst="rect">
            <a:avLst/>
          </a:prstGeom>
          <a:noFill/>
        </p:spPr>
        <p:txBody>
          <a:bodyPr wrap="non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Experiments</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文本框 21"/>
          <p:cNvSpPr txBox="1"/>
          <p:nvPr/>
        </p:nvSpPr>
        <p:spPr>
          <a:xfrm>
            <a:off x="5426028" y="1600409"/>
            <a:ext cx="3657600" cy="706755"/>
          </a:xfrm>
          <a:prstGeom prst="rect">
            <a:avLst/>
          </a:prstGeom>
          <a:noFill/>
        </p:spPr>
        <p:txBody>
          <a:bodyPr wrap="square" rtlCol="0" anchor="ctr">
            <a:spAutoFit/>
          </a:bodyPr>
          <a:lstStyle/>
          <a:p>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4000" b="1" dirty="0" smtClean="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4000" dirty="0" smtClean="0"/>
              <a:t> </a:t>
            </a:r>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2" name="图片 21"/>
          <p:cNvPicPr>
            <a:picLocks noChangeAspect="1"/>
          </p:cNvPicPr>
          <p:nvPr/>
        </p:nvPicPr>
        <p:blipFill>
          <a:blip r:embed="rId7"/>
          <a:stretch>
            <a:fillRect/>
          </a:stretch>
        </p:blipFill>
        <p:spPr>
          <a:xfrm>
            <a:off x="662305" y="1870075"/>
            <a:ext cx="3827145"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dirty="0"/>
          </a:p>
        </p:txBody>
      </p:sp>
      <p:sp>
        <p:nvSpPr>
          <p:cNvPr id="4" name="文本框 3"/>
          <p:cNvSpPr txBox="1"/>
          <p:nvPr/>
        </p:nvSpPr>
        <p:spPr>
          <a:xfrm>
            <a:off x="139700" y="1610995"/>
            <a:ext cx="9067800" cy="521970"/>
          </a:xfrm>
          <a:prstGeom prst="rect">
            <a:avLst/>
          </a:prstGeom>
          <a:noFill/>
        </p:spPr>
        <p:txBody>
          <a:bodyPr wrap="square" rtlCol="0">
            <a:spAutoFit/>
          </a:bodyPr>
          <a:p>
            <a:r>
              <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Challenge</a:t>
            </a:r>
            <a:r>
              <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文本框 4"/>
          <p:cNvSpPr txBox="1"/>
          <p:nvPr/>
        </p:nvSpPr>
        <p:spPr>
          <a:xfrm>
            <a:off x="226060" y="2352040"/>
            <a:ext cx="11877675" cy="953135"/>
          </a:xfrm>
          <a:prstGeom prst="rect">
            <a:avLst/>
          </a:prstGeom>
          <a:noFill/>
        </p:spPr>
        <p:txBody>
          <a:bodyPr wrap="square" rtlCol="0">
            <a:spAutoFit/>
          </a:bodyPr>
          <a:p>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a:t>
            </a:r>
            <a:r>
              <a:rPr lang="zh-CN" altLang="en-US"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ow to systematically aggregate semantic information (word embedding) with positional (or temporal) information (word orders)</a:t>
            </a:r>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1"/>
          <a:stretch>
            <a:fillRect/>
          </a:stretch>
        </p:blipFill>
        <p:spPr>
          <a:xfrm>
            <a:off x="1932305" y="3840480"/>
            <a:ext cx="2731770" cy="2078355"/>
          </a:xfrm>
          <a:prstGeom prst="rect">
            <a:avLst/>
          </a:prstGeom>
        </p:spPr>
      </p:pic>
      <p:pic>
        <p:nvPicPr>
          <p:cNvPr id="9" name="图片 8"/>
          <p:cNvPicPr>
            <a:picLocks noChangeAspect="1"/>
          </p:cNvPicPr>
          <p:nvPr/>
        </p:nvPicPr>
        <p:blipFill>
          <a:blip r:embed="rId2"/>
          <a:stretch>
            <a:fillRect/>
          </a:stretch>
        </p:blipFill>
        <p:spPr>
          <a:xfrm>
            <a:off x="5542915" y="4218305"/>
            <a:ext cx="3264535" cy="1322070"/>
          </a:xfrm>
          <a:prstGeom prst="rect">
            <a:avLst/>
          </a:prstGeom>
        </p:spPr>
      </p:pic>
      <p:sp>
        <p:nvSpPr>
          <p:cNvPr id="10" name="圆角矩形 9"/>
          <p:cNvSpPr/>
          <p:nvPr/>
        </p:nvSpPr>
        <p:spPr>
          <a:xfrm>
            <a:off x="6380480" y="5055235"/>
            <a:ext cx="701040" cy="4851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8040370" y="4617085"/>
            <a:ext cx="701040" cy="4851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nvSpPr>
        <p:spPr>
          <a:xfrm rot="1800000">
            <a:off x="7750175" y="5387975"/>
            <a:ext cx="906780"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8741410" y="5648325"/>
            <a:ext cx="1110615" cy="460375"/>
          </a:xfrm>
          <a:prstGeom prst="rect">
            <a:avLst/>
          </a:prstGeom>
          <a:noFill/>
        </p:spPr>
        <p:txBody>
          <a:bodyPr wrap="square" rtlCol="0">
            <a:spAutoFit/>
          </a:bodyPr>
          <a:p>
            <a:r>
              <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noise</a:t>
            </a:r>
            <a:endParaRPr lang="en-US" altLang="zh-CN" sz="240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3" p14:bwMode="auto">
            <p14:nvContentPartPr>
              <p14:cNvPr id="3" name="墨迹 2"/>
              <p14:cNvContentPartPr/>
              <p14:nvPr/>
            </p14:nvContentPartPr>
            <p14:xfrm>
              <a:off x="1409700" y="3670300"/>
              <a:ext cx="3619500" cy="2362200"/>
            </p14:xfrm>
          </p:contentPart>
        </mc:Choice>
        <mc:Fallback xmlns="">
          <p:pic>
            <p:nvPicPr>
              <p:cNvPr id="3" name="墨迹 2"/>
            </p:nvPicPr>
            <p:blipFill>
              <a:blip r:embed="rId4"/>
            </p:blipFill>
            <p:spPr>
              <a:xfrm>
                <a:off x="1409700" y="3670300"/>
                <a:ext cx="3619500" cy="23622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墨迹 5"/>
              <p14:cNvContentPartPr/>
              <p14:nvPr/>
            </p14:nvContentPartPr>
            <p14:xfrm>
              <a:off x="3327400" y="4826000"/>
              <a:ext cx="476250" cy="438150"/>
            </p14:xfrm>
          </p:contentPart>
        </mc:Choice>
        <mc:Fallback xmlns="">
          <p:pic>
            <p:nvPicPr>
              <p:cNvPr id="6" name="墨迹 5"/>
            </p:nvPicPr>
            <p:blipFill>
              <a:blip r:embed="rId6"/>
            </p:blipFill>
            <p:spPr>
              <a:xfrm>
                <a:off x="3327400" y="4826000"/>
                <a:ext cx="476250" cy="4381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 name="墨迹 7"/>
              <p14:cNvContentPartPr/>
              <p14:nvPr/>
            </p14:nvContentPartPr>
            <p14:xfrm>
              <a:off x="6115050" y="4057650"/>
              <a:ext cx="2311400" cy="488950"/>
            </p14:xfrm>
          </p:contentPart>
        </mc:Choice>
        <mc:Fallback xmlns="">
          <p:pic>
            <p:nvPicPr>
              <p:cNvPr id="8" name="墨迹 7"/>
            </p:nvPicPr>
            <p:blipFill>
              <a:blip r:embed="rId8"/>
            </p:blipFill>
            <p:spPr>
              <a:xfrm>
                <a:off x="6115050" y="4057650"/>
                <a:ext cx="2311400" cy="4889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墨迹 13"/>
              <p14:cNvContentPartPr/>
              <p14:nvPr/>
            </p14:nvContentPartPr>
            <p14:xfrm>
              <a:off x="7994650" y="4546600"/>
              <a:ext cx="800100" cy="577850"/>
            </p14:xfrm>
          </p:contentPart>
        </mc:Choice>
        <mc:Fallback xmlns="">
          <p:pic>
            <p:nvPicPr>
              <p:cNvPr id="14" name="墨迹 13"/>
            </p:nvPicPr>
            <p:blipFill>
              <a:blip r:embed="rId10"/>
            </p:blipFill>
            <p:spPr>
              <a:xfrm>
                <a:off x="7994650" y="4546600"/>
                <a:ext cx="800100" cy="5778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墨迹 14"/>
              <p14:cNvContentPartPr/>
              <p14:nvPr/>
            </p14:nvContentPartPr>
            <p14:xfrm>
              <a:off x="6426200" y="5041900"/>
              <a:ext cx="736600" cy="565150"/>
            </p14:xfrm>
          </p:contentPart>
        </mc:Choice>
        <mc:Fallback xmlns="">
          <p:pic>
            <p:nvPicPr>
              <p:cNvPr id="15" name="墨迹 14"/>
            </p:nvPicPr>
            <p:blipFill>
              <a:blip r:embed="rId12"/>
            </p:blipFill>
            <p:spPr>
              <a:xfrm>
                <a:off x="6426200" y="5041900"/>
                <a:ext cx="736600" cy="56515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墨迹 15"/>
              <p14:cNvContentPartPr/>
              <p14:nvPr/>
            </p14:nvContentPartPr>
            <p14:xfrm>
              <a:off x="2914650" y="5594350"/>
              <a:ext cx="1104900" cy="165100"/>
            </p14:xfrm>
          </p:contentPart>
        </mc:Choice>
        <mc:Fallback xmlns="">
          <p:pic>
            <p:nvPicPr>
              <p:cNvPr id="16" name="墨迹 15"/>
            </p:nvPicPr>
            <p:blipFill>
              <a:blip r:embed="rId14"/>
            </p:blipFill>
            <p:spPr>
              <a:xfrm>
                <a:off x="2914650" y="5594350"/>
                <a:ext cx="1104900" cy="16510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墨迹 16"/>
              <p14:cNvContentPartPr/>
              <p14:nvPr/>
            </p14:nvContentPartPr>
            <p14:xfrm>
              <a:off x="2298700" y="5295900"/>
              <a:ext cx="412750" cy="38100"/>
            </p14:xfrm>
          </p:contentPart>
        </mc:Choice>
        <mc:Fallback xmlns="">
          <p:pic>
            <p:nvPicPr>
              <p:cNvPr id="17" name="墨迹 16"/>
            </p:nvPicPr>
            <p:blipFill>
              <a:blip r:embed="rId16"/>
            </p:blipFill>
            <p:spPr>
              <a:xfrm>
                <a:off x="2298700" y="5295900"/>
                <a:ext cx="412750" cy="38100"/>
              </a:xfrm>
              <a:prstGeom prst="rect"/>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dirty="0"/>
          </a:p>
        </p:txBody>
      </p:sp>
      <p:sp>
        <p:nvSpPr>
          <p:cNvPr id="3" name="文本框 2"/>
          <p:cNvSpPr txBox="1"/>
          <p:nvPr/>
        </p:nvSpPr>
        <p:spPr>
          <a:xfrm>
            <a:off x="226060" y="1475105"/>
            <a:ext cx="9067800" cy="521970"/>
          </a:xfrm>
          <a:prstGeom prst="rect">
            <a:avLst/>
          </a:prstGeom>
          <a:noFill/>
        </p:spPr>
        <p:txBody>
          <a:bodyPr wrap="square" rtlCol="0">
            <a:spAutoFit/>
          </a:bodyPr>
          <a:p>
            <a:r>
              <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Innovation</a:t>
            </a:r>
            <a:r>
              <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354965" y="2331720"/>
            <a:ext cx="11611610" cy="3803650"/>
            <a:chOff x="559" y="3752"/>
            <a:chExt cx="18286" cy="5990"/>
          </a:xfrm>
        </p:grpSpPr>
        <p:sp>
          <p:nvSpPr>
            <p:cNvPr id="6" name="文本框 5"/>
            <p:cNvSpPr txBox="1"/>
            <p:nvPr/>
          </p:nvSpPr>
          <p:spPr>
            <a:xfrm>
              <a:off x="559" y="3752"/>
              <a:ext cx="18287" cy="2082"/>
            </a:xfrm>
            <a:prstGeom prst="rect">
              <a:avLst/>
            </a:prstGeom>
            <a:noFill/>
          </p:spPr>
          <p:txBody>
            <a:bodyPr wrap="square" rtlCol="0">
              <a:spAutoFit/>
            </a:bodyPr>
            <a:p>
              <a:r>
                <a:rPr lang="en-US" altLang="zh-CN"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1.E</a:t>
              </a:r>
              <a:r>
                <a:rPr lang="en-US" altLang="zh-CN" sz="26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xplore a new architecture in combining the semantic and temporal information</a:t>
              </a:r>
              <a:endParaRPr lang="en-US" altLang="zh-CN" sz="26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altLang="zh-CN" sz="26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 document classification, called “cascaded semantic and positional self-attention network”(CSPAN)</a:t>
              </a:r>
              <a:endParaRPr lang="en-US" altLang="zh-CN" sz="26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8" name="文本框 7"/>
            <p:cNvSpPr txBox="1"/>
            <p:nvPr/>
          </p:nvSpPr>
          <p:spPr>
            <a:xfrm>
              <a:off x="559" y="6253"/>
              <a:ext cx="17010" cy="1404"/>
            </a:xfrm>
            <a:prstGeom prst="rect">
              <a:avLst/>
            </a:prstGeom>
            <a:noFill/>
          </p:spPr>
          <p:txBody>
            <a:bodyPr wrap="square" rtlCol="0">
              <a:spAutoFit/>
            </a:bodyPr>
            <a:p>
              <a:r>
                <a:rPr lang="en-US" altLang="zh-CN" sz="26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2.It demonstrates very compact model size and fast convergence rate during the training process, which is particularly desirable for large problems.</a:t>
              </a:r>
              <a:endParaRPr lang="en-US" altLang="zh-CN" sz="26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文本框 8"/>
            <p:cNvSpPr txBox="1"/>
            <p:nvPr/>
          </p:nvSpPr>
          <p:spPr>
            <a:xfrm>
              <a:off x="559" y="8338"/>
              <a:ext cx="18045" cy="1404"/>
            </a:xfrm>
            <a:prstGeom prst="rect">
              <a:avLst/>
            </a:prstGeom>
            <a:noFill/>
          </p:spPr>
          <p:txBody>
            <a:bodyPr wrap="square" rtlCol="0">
              <a:spAutoFit/>
            </a:bodyPr>
            <a:p>
              <a:r>
                <a:rPr lang="en-US" altLang="zh-CN" sz="26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3.Results on several benchmark datasets demonstrate that our method outperforms state-of-the-art methods.</a:t>
              </a:r>
              <a:endParaRPr lang="en-US" altLang="zh-CN" sz="26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mc:AlternateContent xmlns:mc="http://schemas.openxmlformats.org/markup-compatibility/2006" xmlns:p14="http://schemas.microsoft.com/office/powerpoint/2010/main">
        <mc:Choice Requires="p14">
          <p:contentPart r:id="rId1" p14:bwMode="auto">
            <p14:nvContentPartPr>
              <p14:cNvPr id="4" name="墨迹 3"/>
              <p14:cNvContentPartPr/>
              <p14:nvPr/>
            </p14:nvContentPartPr>
            <p14:xfrm>
              <a:off x="4159250" y="4279900"/>
              <a:ext cx="1879600" cy="69850"/>
            </p14:xfrm>
          </p:contentPart>
        </mc:Choice>
        <mc:Fallback xmlns="">
          <p:pic>
            <p:nvPicPr>
              <p:cNvPr id="4" name="墨迹 3"/>
            </p:nvPicPr>
            <p:blipFill>
              <a:blip r:embed="rId2"/>
            </p:blipFill>
            <p:spPr>
              <a:xfrm>
                <a:off x="4159250" y="4279900"/>
                <a:ext cx="1879600" cy="6985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墨迹 4"/>
              <p14:cNvContentPartPr/>
              <p14:nvPr/>
            </p14:nvContentPartPr>
            <p14:xfrm>
              <a:off x="7080250" y="4330700"/>
              <a:ext cx="1765300" cy="19050"/>
            </p14:xfrm>
          </p:contentPart>
        </mc:Choice>
        <mc:Fallback xmlns="">
          <p:pic>
            <p:nvPicPr>
              <p:cNvPr id="5" name="墨迹 4"/>
            </p:nvPicPr>
            <p:blipFill>
              <a:blip r:embed="rId4"/>
            </p:blipFill>
            <p:spPr>
              <a:xfrm>
                <a:off x="7080250" y="4330700"/>
                <a:ext cx="1765300" cy="19050"/>
              </a:xfrm>
              <a:prstGeom prst="rect"/>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644525" y="1956435"/>
            <a:ext cx="4610100" cy="4622800"/>
          </a:xfrm>
          <a:prstGeom prst="rect">
            <a:avLst/>
          </a:prstGeom>
        </p:spPr>
      </p:pic>
      <p:sp>
        <p:nvSpPr>
          <p:cNvPr id="5" name="文本框 4"/>
          <p:cNvSpPr txBox="1"/>
          <p:nvPr/>
        </p:nvSpPr>
        <p:spPr>
          <a:xfrm>
            <a:off x="265430" y="1283970"/>
            <a:ext cx="4236085" cy="521970"/>
          </a:xfrm>
          <a:prstGeom prst="rect">
            <a:avLst/>
          </a:prstGeom>
          <a:noFill/>
        </p:spPr>
        <p:txBody>
          <a:bodyPr wrap="square" rtlCol="0">
            <a:spAutoFit/>
          </a:bodyPr>
          <a:p>
            <a:r>
              <a:rPr lang="zh-CN" altLang="en-US"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Semantic Self-Attention</a:t>
            </a:r>
            <a:r>
              <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altLang="zh-CN" sz="28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5568315" y="2955925"/>
            <a:ext cx="5881370" cy="2293620"/>
            <a:chOff x="8769" y="3439"/>
            <a:chExt cx="9262" cy="3612"/>
          </a:xfrm>
        </p:grpSpPr>
        <p:pic>
          <p:nvPicPr>
            <p:cNvPr id="4" name="图片 3"/>
            <p:cNvPicPr>
              <a:picLocks noChangeAspect="1"/>
            </p:cNvPicPr>
            <p:nvPr/>
          </p:nvPicPr>
          <p:blipFill>
            <a:blip r:embed="rId2"/>
            <a:stretch>
              <a:fillRect/>
            </a:stretch>
          </p:blipFill>
          <p:spPr>
            <a:xfrm>
              <a:off x="11941" y="5328"/>
              <a:ext cx="4668" cy="1723"/>
            </a:xfrm>
            <a:prstGeom prst="rect">
              <a:avLst/>
            </a:prstGeom>
          </p:spPr>
        </p:pic>
        <p:pic>
          <p:nvPicPr>
            <p:cNvPr id="6" name="图片 5"/>
            <p:cNvPicPr>
              <a:picLocks noChangeAspect="1"/>
            </p:cNvPicPr>
            <p:nvPr/>
          </p:nvPicPr>
          <p:blipFill>
            <a:blip r:embed="rId3"/>
            <a:stretch>
              <a:fillRect/>
            </a:stretch>
          </p:blipFill>
          <p:spPr>
            <a:xfrm>
              <a:off x="11941" y="3514"/>
              <a:ext cx="3454" cy="531"/>
            </a:xfrm>
            <a:prstGeom prst="rect">
              <a:avLst/>
            </a:prstGeom>
          </p:spPr>
        </p:pic>
        <p:sp>
          <p:nvSpPr>
            <p:cNvPr id="7" name="文本框 6"/>
            <p:cNvSpPr txBox="1"/>
            <p:nvPr/>
          </p:nvSpPr>
          <p:spPr>
            <a:xfrm>
              <a:off x="8769" y="3439"/>
              <a:ext cx="2801" cy="628"/>
            </a:xfrm>
            <a:prstGeom prst="rect">
              <a:avLst/>
            </a:prstGeom>
            <a:noFill/>
          </p:spPr>
          <p:txBody>
            <a:bodyPr wrap="square" rtlCol="0">
              <a:spAutoFit/>
            </a:bodyPr>
            <a:p>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input sequence:</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文本框 7"/>
            <p:cNvSpPr txBox="1"/>
            <p:nvPr/>
          </p:nvSpPr>
          <p:spPr>
            <a:xfrm>
              <a:off x="16762" y="3536"/>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16802" y="5796"/>
              <a:ext cx="1014"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2</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grpSp>
      <p:sp>
        <p:nvSpPr>
          <p:cNvPr id="16" name="文本框 15"/>
          <p:cNvSpPr txBox="1"/>
          <p:nvPr/>
        </p:nvSpPr>
        <p:spPr>
          <a:xfrm>
            <a:off x="5608955" y="4452620"/>
            <a:ext cx="1778635" cy="398780"/>
          </a:xfrm>
          <a:prstGeom prst="rect">
            <a:avLst/>
          </a:prstGeom>
          <a:noFill/>
        </p:spPr>
        <p:txBody>
          <a:bodyPr wrap="square" rtlCol="0">
            <a:spAutoFit/>
          </a:bodyPr>
          <a:p>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self-attention:</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矩形 10"/>
          <p:cNvSpPr/>
          <p:nvPr/>
        </p:nvSpPr>
        <p:spPr>
          <a:xfrm>
            <a:off x="713740" y="4857115"/>
            <a:ext cx="2428875" cy="1761490"/>
          </a:xfrm>
          <a:prstGeom prst="rect">
            <a:avLst/>
          </a:prstGeom>
          <a:noFill/>
          <a:ln w="34925">
            <a:solidFill>
              <a:srgbClr val="FFC000"/>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2" name="文本框 11"/>
          <p:cNvSpPr txBox="1"/>
          <p:nvPr/>
        </p:nvSpPr>
        <p:spPr>
          <a:xfrm>
            <a:off x="150495" y="5401310"/>
            <a:ext cx="624840" cy="706755"/>
          </a:xfrm>
          <a:prstGeom prst="rect">
            <a:avLst/>
          </a:prstGeom>
          <a:noFill/>
        </p:spPr>
        <p:txBody>
          <a:bodyPr wrap="square" rtlCol="0">
            <a:spAutoFit/>
          </a:bodyPr>
          <a:p>
            <a:r>
              <a:rPr lang="en-US" altLang="zh-CN" sz="4000">
                <a:solidFill>
                  <a:schemeClr val="accent4"/>
                </a:solidFill>
                <a:latin typeface="Times New Roman" panose="02020603050405020304" pitchFamily="18" charset="0"/>
                <a:cs typeface="Times New Roman" panose="02020603050405020304" pitchFamily="18" charset="0"/>
              </a:rPr>
              <a:t>1.</a:t>
            </a:r>
            <a:endParaRPr lang="en-US" altLang="zh-CN" sz="4000">
              <a:solidFill>
                <a:schemeClr val="accent4"/>
              </a:solidFill>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4"/>
          <a:stretch>
            <a:fillRect/>
          </a:stretch>
        </p:blipFill>
        <p:spPr>
          <a:xfrm>
            <a:off x="7582535" y="5575300"/>
            <a:ext cx="2251710" cy="359410"/>
          </a:xfrm>
          <a:prstGeom prst="rect">
            <a:avLst/>
          </a:prstGeom>
        </p:spPr>
      </p:pic>
      <mc:AlternateContent xmlns:mc="http://schemas.openxmlformats.org/markup-compatibility/2006" xmlns:p14="http://schemas.microsoft.com/office/powerpoint/2010/main">
        <mc:Choice Requires="p14">
          <p:contentPart r:id="rId5" p14:bwMode="auto">
            <p14:nvContentPartPr>
              <p14:cNvPr id="14" name="墨迹 13"/>
              <p14:cNvContentPartPr/>
              <p14:nvPr/>
            </p14:nvContentPartPr>
            <p14:xfrm>
              <a:off x="977900" y="4641850"/>
              <a:ext cx="2133600" cy="2012950"/>
            </p14:xfrm>
          </p:contentPart>
        </mc:Choice>
        <mc:Fallback xmlns="">
          <p:pic>
            <p:nvPicPr>
              <p:cNvPr id="14" name="墨迹 13"/>
            </p:nvPicPr>
            <p:blipFill>
              <a:blip r:embed="rId6"/>
            </p:blipFill>
            <p:spPr>
              <a:xfrm>
                <a:off x="977900" y="4641850"/>
                <a:ext cx="2133600" cy="20129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5" name="墨迹 14"/>
              <p14:cNvContentPartPr/>
              <p14:nvPr/>
            </p14:nvContentPartPr>
            <p14:xfrm>
              <a:off x="8229600" y="3454400"/>
              <a:ext cx="1593850" cy="12700"/>
            </p14:xfrm>
          </p:contentPart>
        </mc:Choice>
        <mc:Fallback xmlns="">
          <p:pic>
            <p:nvPicPr>
              <p:cNvPr id="15" name="墨迹 14"/>
            </p:nvPicPr>
            <p:blipFill>
              <a:blip r:embed="rId8"/>
            </p:blipFill>
            <p:spPr>
              <a:xfrm>
                <a:off x="8229600" y="3454400"/>
                <a:ext cx="1593850" cy="127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7" name="墨迹 16"/>
              <p14:cNvContentPartPr/>
              <p14:nvPr/>
            </p14:nvContentPartPr>
            <p14:xfrm>
              <a:off x="7994650" y="5283200"/>
              <a:ext cx="2146300" cy="101600"/>
            </p14:xfrm>
          </p:contentPart>
        </mc:Choice>
        <mc:Fallback xmlns="">
          <p:pic>
            <p:nvPicPr>
              <p:cNvPr id="17" name="墨迹 16"/>
            </p:nvPicPr>
            <p:blipFill>
              <a:blip r:embed="rId10"/>
            </p:blipFill>
            <p:spPr>
              <a:xfrm>
                <a:off x="7994650" y="5283200"/>
                <a:ext cx="2146300" cy="101600"/>
              </a:xfrm>
              <a:prstGeom prst="rect"/>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644525" y="1997075"/>
            <a:ext cx="4610100" cy="4622800"/>
          </a:xfrm>
          <a:prstGeom prst="rect">
            <a:avLst/>
          </a:prstGeom>
        </p:spPr>
      </p:pic>
      <p:sp>
        <p:nvSpPr>
          <p:cNvPr id="5" name="文本框 4"/>
          <p:cNvSpPr txBox="1"/>
          <p:nvPr/>
        </p:nvSpPr>
        <p:spPr>
          <a:xfrm>
            <a:off x="265430" y="1426210"/>
            <a:ext cx="8009255" cy="491490"/>
          </a:xfrm>
          <a:prstGeom prst="rect">
            <a:avLst/>
          </a:prstGeom>
          <a:noFill/>
        </p:spPr>
        <p:txBody>
          <a:bodyPr wrap="square" rtlCol="0">
            <a:spAutoFit/>
          </a:bodyPr>
          <a:p>
            <a:r>
              <a:rPr lang="en-US" altLang="zh-CN" sz="26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Semantic and Positional Residual Connection:</a:t>
            </a:r>
            <a:endParaRPr lang="en-US" altLang="zh-CN" sz="26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23" name="组合 22"/>
          <p:cNvGrpSpPr/>
          <p:nvPr/>
        </p:nvGrpSpPr>
        <p:grpSpPr>
          <a:xfrm>
            <a:off x="5744845" y="2391410"/>
            <a:ext cx="5808345" cy="3335020"/>
            <a:chOff x="9047" y="3766"/>
            <a:chExt cx="9147" cy="5252"/>
          </a:xfrm>
        </p:grpSpPr>
        <p:pic>
          <p:nvPicPr>
            <p:cNvPr id="11" name="图片 10"/>
            <p:cNvPicPr>
              <a:picLocks noChangeAspect="1"/>
            </p:cNvPicPr>
            <p:nvPr/>
          </p:nvPicPr>
          <p:blipFill>
            <a:blip r:embed="rId2"/>
            <a:stretch>
              <a:fillRect/>
            </a:stretch>
          </p:blipFill>
          <p:spPr>
            <a:xfrm>
              <a:off x="12075" y="3766"/>
              <a:ext cx="2592" cy="1375"/>
            </a:xfrm>
            <a:prstGeom prst="rect">
              <a:avLst/>
            </a:prstGeom>
          </p:spPr>
        </p:pic>
        <p:sp>
          <p:nvSpPr>
            <p:cNvPr id="12" name="文本框 11"/>
            <p:cNvSpPr txBox="1"/>
            <p:nvPr/>
          </p:nvSpPr>
          <p:spPr>
            <a:xfrm>
              <a:off x="9292" y="4513"/>
              <a:ext cx="2342" cy="628"/>
            </a:xfrm>
            <a:prstGeom prst="rect">
              <a:avLst/>
            </a:prstGeom>
            <a:noFill/>
          </p:spPr>
          <p:txBody>
            <a:bodyPr wrap="square" rtlCol="0">
              <a:spAutoFit/>
            </a:bodyPr>
            <a:p>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a:t>
              </a: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LSTM:</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文本框 12"/>
            <p:cNvSpPr txBox="1"/>
            <p:nvPr/>
          </p:nvSpPr>
          <p:spPr>
            <a:xfrm>
              <a:off x="16845" y="4700"/>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3</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17" name="图片 16"/>
            <p:cNvPicPr>
              <a:picLocks noChangeAspect="1"/>
            </p:cNvPicPr>
            <p:nvPr/>
          </p:nvPicPr>
          <p:blipFill>
            <a:blip r:embed="rId3"/>
            <a:stretch>
              <a:fillRect/>
            </a:stretch>
          </p:blipFill>
          <p:spPr>
            <a:xfrm>
              <a:off x="12121" y="6938"/>
              <a:ext cx="4084" cy="573"/>
            </a:xfrm>
            <a:prstGeom prst="rect">
              <a:avLst/>
            </a:prstGeom>
          </p:spPr>
        </p:pic>
        <p:sp>
          <p:nvSpPr>
            <p:cNvPr id="18" name="文本框 17"/>
            <p:cNvSpPr txBox="1"/>
            <p:nvPr/>
          </p:nvSpPr>
          <p:spPr>
            <a:xfrm>
              <a:off x="9159" y="6818"/>
              <a:ext cx="3044" cy="628"/>
            </a:xfrm>
            <a:prstGeom prst="rect">
              <a:avLst/>
            </a:prstGeom>
            <a:noFill/>
          </p:spPr>
          <p:txBody>
            <a:bodyPr wrap="square" rtlCol="0">
              <a:spAutoFit/>
            </a:bodyPr>
            <a:p>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position-aware:</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 name="文本框 18"/>
            <p:cNvSpPr txBox="1"/>
            <p:nvPr/>
          </p:nvSpPr>
          <p:spPr>
            <a:xfrm>
              <a:off x="16877" y="6915"/>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4</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20" name="图片 19"/>
            <p:cNvPicPr>
              <a:picLocks noChangeAspect="1"/>
            </p:cNvPicPr>
            <p:nvPr/>
          </p:nvPicPr>
          <p:blipFill>
            <a:blip r:embed="rId4"/>
            <a:stretch>
              <a:fillRect/>
            </a:stretch>
          </p:blipFill>
          <p:spPr>
            <a:xfrm>
              <a:off x="12091" y="8213"/>
              <a:ext cx="2625" cy="805"/>
            </a:xfrm>
            <a:prstGeom prst="rect">
              <a:avLst/>
            </a:prstGeom>
          </p:spPr>
        </p:pic>
        <p:sp>
          <p:nvSpPr>
            <p:cNvPr id="21" name="文本框 20"/>
            <p:cNvSpPr txBox="1"/>
            <p:nvPr/>
          </p:nvSpPr>
          <p:spPr>
            <a:xfrm>
              <a:off x="16925" y="8398"/>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5</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2" name="文本框 21"/>
            <p:cNvSpPr txBox="1"/>
            <p:nvPr/>
          </p:nvSpPr>
          <p:spPr>
            <a:xfrm>
              <a:off x="9047" y="8275"/>
              <a:ext cx="3467" cy="628"/>
            </a:xfrm>
            <a:prstGeom prst="rect">
              <a:avLst/>
            </a:prstGeom>
            <a:noFill/>
          </p:spPr>
          <p:txBody>
            <a:bodyPr wrap="square" rtlCol="0">
              <a:spAutoFit/>
            </a:bodyPr>
            <a:p>
              <a:r>
                <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residual connect:</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
        <p:nvSpPr>
          <p:cNvPr id="4" name="矩形 3"/>
          <p:cNvSpPr/>
          <p:nvPr/>
        </p:nvSpPr>
        <p:spPr>
          <a:xfrm>
            <a:off x="724535" y="2588260"/>
            <a:ext cx="2428875" cy="2299970"/>
          </a:xfrm>
          <a:prstGeom prst="rect">
            <a:avLst/>
          </a:prstGeom>
          <a:noFill/>
          <a:ln w="34925">
            <a:solidFill>
              <a:srgbClr val="FFC000"/>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6" name="文本框 5"/>
          <p:cNvSpPr txBox="1"/>
          <p:nvPr/>
        </p:nvSpPr>
        <p:spPr>
          <a:xfrm>
            <a:off x="99695" y="3385185"/>
            <a:ext cx="624840" cy="706755"/>
          </a:xfrm>
          <a:prstGeom prst="rect">
            <a:avLst/>
          </a:prstGeom>
          <a:noFill/>
        </p:spPr>
        <p:txBody>
          <a:bodyPr wrap="square" rtlCol="0">
            <a:spAutoFit/>
          </a:bodyPr>
          <a:p>
            <a:r>
              <a:rPr lang="en-US" altLang="zh-CN" sz="4000">
                <a:solidFill>
                  <a:schemeClr val="accent4"/>
                </a:solidFill>
                <a:latin typeface="Times New Roman" panose="02020603050405020304" pitchFamily="18" charset="0"/>
                <a:cs typeface="Times New Roman" panose="02020603050405020304" pitchFamily="18" charset="0"/>
              </a:rPr>
              <a:t>2.</a:t>
            </a:r>
            <a:endParaRPr lang="en-US" altLang="zh-CN" sz="4000">
              <a:solidFill>
                <a:schemeClr val="accent4"/>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5"/>
          <a:stretch>
            <a:fillRect/>
          </a:stretch>
        </p:blipFill>
        <p:spPr>
          <a:xfrm>
            <a:off x="7759065" y="3742690"/>
            <a:ext cx="2049780" cy="319405"/>
          </a:xfrm>
          <a:prstGeom prst="rect">
            <a:avLst/>
          </a:prstGeom>
        </p:spPr>
      </p:pic>
      <p:pic>
        <p:nvPicPr>
          <p:cNvPr id="8" name="图片 7"/>
          <p:cNvPicPr>
            <a:picLocks noChangeAspect="1"/>
          </p:cNvPicPr>
          <p:nvPr/>
        </p:nvPicPr>
        <p:blipFill>
          <a:blip r:embed="rId6"/>
          <a:stretch>
            <a:fillRect/>
          </a:stretch>
        </p:blipFill>
        <p:spPr>
          <a:xfrm>
            <a:off x="7813675" y="3310890"/>
            <a:ext cx="1353185" cy="318135"/>
          </a:xfrm>
          <a:prstGeom prst="rect">
            <a:avLst/>
          </a:prstGeom>
        </p:spPr>
      </p:pic>
      <p:pic>
        <p:nvPicPr>
          <p:cNvPr id="10" name="图片 9"/>
          <p:cNvPicPr>
            <a:picLocks noChangeAspect="1"/>
          </p:cNvPicPr>
          <p:nvPr/>
        </p:nvPicPr>
        <p:blipFill>
          <a:blip r:embed="rId7"/>
          <a:stretch>
            <a:fillRect/>
          </a:stretch>
        </p:blipFill>
        <p:spPr>
          <a:xfrm>
            <a:off x="1877695" y="2159000"/>
            <a:ext cx="330200" cy="361950"/>
          </a:xfrm>
          <a:prstGeom prst="rect">
            <a:avLst/>
          </a:prstGeom>
        </p:spPr>
      </p:pic>
      <p:pic>
        <p:nvPicPr>
          <p:cNvPr id="14" name="图片 13"/>
          <p:cNvPicPr>
            <a:picLocks noChangeAspect="1"/>
          </p:cNvPicPr>
          <p:nvPr/>
        </p:nvPicPr>
        <p:blipFill>
          <a:blip r:embed="rId8"/>
          <a:stretch>
            <a:fillRect/>
          </a:stretch>
        </p:blipFill>
        <p:spPr>
          <a:xfrm>
            <a:off x="838200" y="2820670"/>
            <a:ext cx="394335" cy="443865"/>
          </a:xfrm>
          <a:prstGeom prst="rect">
            <a:avLst/>
          </a:prstGeom>
        </p:spPr>
      </p:pic>
      <p:pic>
        <p:nvPicPr>
          <p:cNvPr id="16" name="图片 15"/>
          <p:cNvPicPr>
            <a:picLocks noChangeAspect="1"/>
          </p:cNvPicPr>
          <p:nvPr/>
        </p:nvPicPr>
        <p:blipFill>
          <a:blip r:embed="rId9"/>
          <a:stretch>
            <a:fillRect/>
          </a:stretch>
        </p:blipFill>
        <p:spPr>
          <a:xfrm>
            <a:off x="2459355" y="2695575"/>
            <a:ext cx="369570" cy="326390"/>
          </a:xfrm>
          <a:prstGeom prst="rect">
            <a:avLst/>
          </a:prstGeom>
        </p:spPr>
      </p:pic>
      <mc:AlternateContent xmlns:mc="http://schemas.openxmlformats.org/markup-compatibility/2006" xmlns:p14="http://schemas.microsoft.com/office/powerpoint/2010/main">
        <mc:Choice Requires="p14">
          <p:contentPart r:id="rId10" p14:bwMode="auto">
            <p14:nvContentPartPr>
              <p14:cNvPr id="24" name="墨迹 23"/>
              <p14:cNvContentPartPr/>
              <p14:nvPr/>
            </p14:nvContentPartPr>
            <p14:xfrm>
              <a:off x="1606550" y="4051300"/>
              <a:ext cx="1206500" cy="565150"/>
            </p14:xfrm>
          </p:contentPart>
        </mc:Choice>
        <mc:Fallback xmlns="">
          <p:pic>
            <p:nvPicPr>
              <p:cNvPr id="24" name="墨迹 23"/>
            </p:nvPicPr>
            <p:blipFill>
              <a:blip r:embed="rId11"/>
            </p:blipFill>
            <p:spPr>
              <a:xfrm>
                <a:off x="1606550" y="4051300"/>
                <a:ext cx="1206500" cy="56515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5" name="墨迹 24"/>
              <p14:cNvContentPartPr/>
              <p14:nvPr/>
            </p14:nvContentPartPr>
            <p14:xfrm>
              <a:off x="7715250" y="3676650"/>
              <a:ext cx="1644650" cy="25400"/>
            </p14:xfrm>
          </p:contentPart>
        </mc:Choice>
        <mc:Fallback xmlns="">
          <p:pic>
            <p:nvPicPr>
              <p:cNvPr id="25" name="墨迹 24"/>
            </p:nvPicPr>
            <p:blipFill>
              <a:blip r:embed="rId13"/>
            </p:blipFill>
            <p:spPr>
              <a:xfrm>
                <a:off x="7715250" y="3676650"/>
                <a:ext cx="1644650" cy="2540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6" name="墨迹 25"/>
              <p14:cNvContentPartPr/>
              <p14:nvPr/>
            </p14:nvContentPartPr>
            <p14:xfrm>
              <a:off x="7797800" y="4019550"/>
              <a:ext cx="2209800" cy="228600"/>
            </p14:xfrm>
          </p:contentPart>
        </mc:Choice>
        <mc:Fallback xmlns="">
          <p:pic>
            <p:nvPicPr>
              <p:cNvPr id="26" name="墨迹 25"/>
            </p:nvPicPr>
            <p:blipFill>
              <a:blip r:embed="rId15"/>
            </p:blipFill>
            <p:spPr>
              <a:xfrm>
                <a:off x="7797800" y="4019550"/>
                <a:ext cx="2209800" cy="22860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7" name="墨迹 26"/>
              <p14:cNvContentPartPr/>
              <p14:nvPr/>
            </p14:nvContentPartPr>
            <p14:xfrm>
              <a:off x="2438400" y="2698750"/>
              <a:ext cx="419100" cy="438150"/>
            </p14:xfrm>
          </p:contentPart>
        </mc:Choice>
        <mc:Fallback xmlns="">
          <p:pic>
            <p:nvPicPr>
              <p:cNvPr id="27" name="墨迹 26"/>
            </p:nvPicPr>
            <p:blipFill>
              <a:blip r:embed="rId17"/>
            </p:blipFill>
            <p:spPr>
              <a:xfrm>
                <a:off x="2438400" y="2698750"/>
                <a:ext cx="419100" cy="43815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8" name="墨迹 27"/>
              <p14:cNvContentPartPr/>
              <p14:nvPr/>
            </p14:nvContentPartPr>
            <p14:xfrm>
              <a:off x="704850" y="2914650"/>
              <a:ext cx="1460500" cy="1924050"/>
            </p14:xfrm>
          </p:contentPart>
        </mc:Choice>
        <mc:Fallback xmlns="">
          <p:pic>
            <p:nvPicPr>
              <p:cNvPr id="28" name="墨迹 27"/>
            </p:nvPicPr>
            <p:blipFill>
              <a:blip r:embed="rId19"/>
            </p:blipFill>
            <p:spPr>
              <a:xfrm>
                <a:off x="704850" y="2914650"/>
                <a:ext cx="1460500" cy="192405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9" name="墨迹 28"/>
              <p14:cNvContentPartPr/>
              <p14:nvPr/>
            </p14:nvContentPartPr>
            <p14:xfrm>
              <a:off x="7994650" y="5759450"/>
              <a:ext cx="1301750" cy="127000"/>
            </p14:xfrm>
          </p:contentPart>
        </mc:Choice>
        <mc:Fallback xmlns="">
          <p:pic>
            <p:nvPicPr>
              <p:cNvPr id="29" name="墨迹 28"/>
            </p:nvPicPr>
            <p:blipFill>
              <a:blip r:embed="rId21"/>
            </p:blipFill>
            <p:spPr>
              <a:xfrm>
                <a:off x="7994650" y="5759450"/>
                <a:ext cx="1301750" cy="12700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30" name="墨迹 29"/>
              <p14:cNvContentPartPr/>
              <p14:nvPr/>
            </p14:nvContentPartPr>
            <p14:xfrm>
              <a:off x="7594600" y="5213350"/>
              <a:ext cx="635000" cy="571500"/>
            </p14:xfrm>
          </p:contentPart>
        </mc:Choice>
        <mc:Fallback xmlns="">
          <p:pic>
            <p:nvPicPr>
              <p:cNvPr id="30" name="墨迹 29"/>
            </p:nvPicPr>
            <p:blipFill>
              <a:blip r:embed="rId23"/>
            </p:blipFill>
            <p:spPr>
              <a:xfrm>
                <a:off x="7594600" y="5213350"/>
                <a:ext cx="635000" cy="571500"/>
              </a:xfrm>
              <a:prstGeom prst="rect"/>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644525" y="1996440"/>
            <a:ext cx="4610100" cy="4622800"/>
          </a:xfrm>
          <a:prstGeom prst="rect">
            <a:avLst/>
          </a:prstGeom>
        </p:spPr>
      </p:pic>
      <p:sp>
        <p:nvSpPr>
          <p:cNvPr id="5" name="文本框 4"/>
          <p:cNvSpPr txBox="1"/>
          <p:nvPr/>
        </p:nvSpPr>
        <p:spPr>
          <a:xfrm>
            <a:off x="265430" y="1426210"/>
            <a:ext cx="8009255" cy="491490"/>
          </a:xfrm>
          <a:prstGeom prst="rect">
            <a:avLst/>
          </a:prstGeom>
          <a:noFill/>
        </p:spPr>
        <p:txBody>
          <a:bodyPr wrap="square" rtlCol="0">
            <a:spAutoFit/>
          </a:bodyPr>
          <a:p>
            <a:r>
              <a:rPr lang="en-US" altLang="zh-CN" sz="26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Multi-Query Soft Attention:</a:t>
            </a:r>
            <a:endParaRPr lang="en-US" altLang="zh-CN" sz="26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6456045" y="1665605"/>
            <a:ext cx="2458720" cy="426720"/>
          </a:xfrm>
          <a:prstGeom prst="rect">
            <a:avLst/>
          </a:prstGeom>
        </p:spPr>
      </p:pic>
      <p:pic>
        <p:nvPicPr>
          <p:cNvPr id="6" name="图片 5"/>
          <p:cNvPicPr>
            <a:picLocks noChangeAspect="1"/>
          </p:cNvPicPr>
          <p:nvPr/>
        </p:nvPicPr>
        <p:blipFill>
          <a:blip r:embed="rId3"/>
          <a:stretch>
            <a:fillRect/>
          </a:stretch>
        </p:blipFill>
        <p:spPr>
          <a:xfrm>
            <a:off x="6439535" y="2345055"/>
            <a:ext cx="2233295" cy="762000"/>
          </a:xfrm>
          <a:prstGeom prst="rect">
            <a:avLst/>
          </a:prstGeom>
        </p:spPr>
      </p:pic>
      <p:pic>
        <p:nvPicPr>
          <p:cNvPr id="7" name="图片 6"/>
          <p:cNvPicPr>
            <a:picLocks noChangeAspect="1"/>
          </p:cNvPicPr>
          <p:nvPr/>
        </p:nvPicPr>
        <p:blipFill>
          <a:blip r:embed="rId4"/>
          <a:stretch>
            <a:fillRect/>
          </a:stretch>
        </p:blipFill>
        <p:spPr>
          <a:xfrm>
            <a:off x="6456045" y="3287395"/>
            <a:ext cx="2318385" cy="489585"/>
          </a:xfrm>
          <a:prstGeom prst="rect">
            <a:avLst/>
          </a:prstGeom>
        </p:spPr>
      </p:pic>
      <p:pic>
        <p:nvPicPr>
          <p:cNvPr id="8" name="图片 7"/>
          <p:cNvPicPr>
            <a:picLocks noChangeAspect="1"/>
          </p:cNvPicPr>
          <p:nvPr/>
        </p:nvPicPr>
        <p:blipFill>
          <a:blip r:embed="rId5"/>
          <a:stretch>
            <a:fillRect/>
          </a:stretch>
        </p:blipFill>
        <p:spPr>
          <a:xfrm>
            <a:off x="6439535" y="4091305"/>
            <a:ext cx="3950335" cy="433705"/>
          </a:xfrm>
          <a:prstGeom prst="rect">
            <a:avLst/>
          </a:prstGeom>
        </p:spPr>
      </p:pic>
      <p:pic>
        <p:nvPicPr>
          <p:cNvPr id="9" name="图片 8"/>
          <p:cNvPicPr>
            <a:picLocks noChangeAspect="1"/>
          </p:cNvPicPr>
          <p:nvPr/>
        </p:nvPicPr>
        <p:blipFill>
          <a:blip r:embed="rId6"/>
          <a:stretch>
            <a:fillRect/>
          </a:stretch>
        </p:blipFill>
        <p:spPr>
          <a:xfrm>
            <a:off x="6439535" y="4728210"/>
            <a:ext cx="2616200" cy="361950"/>
          </a:xfrm>
          <a:prstGeom prst="rect">
            <a:avLst/>
          </a:prstGeom>
        </p:spPr>
      </p:pic>
      <p:pic>
        <p:nvPicPr>
          <p:cNvPr id="14" name="图片 13"/>
          <p:cNvPicPr>
            <a:picLocks noChangeAspect="1"/>
          </p:cNvPicPr>
          <p:nvPr/>
        </p:nvPicPr>
        <p:blipFill>
          <a:blip r:embed="rId7"/>
          <a:stretch>
            <a:fillRect/>
          </a:stretch>
        </p:blipFill>
        <p:spPr>
          <a:xfrm>
            <a:off x="6473825" y="5458460"/>
            <a:ext cx="2440940" cy="383540"/>
          </a:xfrm>
          <a:prstGeom prst="rect">
            <a:avLst/>
          </a:prstGeom>
        </p:spPr>
      </p:pic>
      <p:grpSp>
        <p:nvGrpSpPr>
          <p:cNvPr id="26" name="组合 25"/>
          <p:cNvGrpSpPr/>
          <p:nvPr/>
        </p:nvGrpSpPr>
        <p:grpSpPr>
          <a:xfrm>
            <a:off x="11104880" y="4746625"/>
            <a:ext cx="805815" cy="1095375"/>
            <a:chOff x="17519" y="7465"/>
            <a:chExt cx="1269" cy="1725"/>
          </a:xfrm>
        </p:grpSpPr>
        <p:sp>
          <p:nvSpPr>
            <p:cNvPr id="19" name="文本框 18"/>
            <p:cNvSpPr txBox="1"/>
            <p:nvPr/>
          </p:nvSpPr>
          <p:spPr>
            <a:xfrm>
              <a:off x="17519" y="7465"/>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10</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nvSpPr>
          <p:spPr>
            <a:xfrm>
              <a:off x="17519" y="8659"/>
              <a:ext cx="1269" cy="531"/>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11</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grpSp>
      <p:sp>
        <p:nvSpPr>
          <p:cNvPr id="23" name="文本框 22"/>
          <p:cNvSpPr txBox="1"/>
          <p:nvPr/>
        </p:nvSpPr>
        <p:spPr>
          <a:xfrm>
            <a:off x="11134725" y="3373755"/>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8</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4" name="文本框 23"/>
          <p:cNvSpPr txBox="1"/>
          <p:nvPr/>
        </p:nvSpPr>
        <p:spPr>
          <a:xfrm>
            <a:off x="11124565" y="2557780"/>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7</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5" name="文本框 24"/>
          <p:cNvSpPr txBox="1"/>
          <p:nvPr/>
        </p:nvSpPr>
        <p:spPr>
          <a:xfrm>
            <a:off x="11124565" y="1755140"/>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6</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27" name="文本框 26"/>
          <p:cNvSpPr txBox="1"/>
          <p:nvPr/>
        </p:nvSpPr>
        <p:spPr>
          <a:xfrm>
            <a:off x="11134725" y="4091305"/>
            <a:ext cx="805815" cy="337185"/>
          </a:xfrm>
          <a:prstGeom prst="rect">
            <a:avLst/>
          </a:prstGeom>
          <a:noFill/>
        </p:spPr>
        <p:txBody>
          <a:bodyPr wrap="square" rtlCol="0">
            <a:spAutoFit/>
          </a:bodyPr>
          <a:p>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9</a:t>
            </a:r>
            <a:r>
              <a:rPr lang="zh-CN" altLang="en-US" sz="1600">
                <a:latin typeface="宋体" panose="02010600030101010101" pitchFamily="2" charset="-122"/>
                <a:ea typeface="宋体" panose="02010600030101010101" pitchFamily="2" charset="-122"/>
                <a:cs typeface="宋体" panose="02010600030101010101" pitchFamily="2" charset="-122"/>
              </a:rPr>
              <a:t>）</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sp>
        <p:nvSpPr>
          <p:cNvPr id="11" name="矩形 10"/>
          <p:cNvSpPr/>
          <p:nvPr/>
        </p:nvSpPr>
        <p:spPr>
          <a:xfrm>
            <a:off x="3059430" y="1996440"/>
            <a:ext cx="2428875" cy="2861310"/>
          </a:xfrm>
          <a:prstGeom prst="rect">
            <a:avLst/>
          </a:prstGeom>
          <a:noFill/>
          <a:ln w="34925">
            <a:solidFill>
              <a:srgbClr val="FFC000"/>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2" name="文本框 11"/>
          <p:cNvSpPr txBox="1"/>
          <p:nvPr/>
        </p:nvSpPr>
        <p:spPr>
          <a:xfrm>
            <a:off x="5651500" y="2667000"/>
            <a:ext cx="624840" cy="706755"/>
          </a:xfrm>
          <a:prstGeom prst="rect">
            <a:avLst/>
          </a:prstGeom>
          <a:noFill/>
        </p:spPr>
        <p:txBody>
          <a:bodyPr wrap="square" rtlCol="0">
            <a:spAutoFit/>
          </a:bodyPr>
          <a:p>
            <a:r>
              <a:rPr lang="en-US" altLang="zh-CN" sz="4000">
                <a:solidFill>
                  <a:schemeClr val="accent4"/>
                </a:solidFill>
                <a:latin typeface="Times New Roman" panose="02020603050405020304" pitchFamily="18" charset="0"/>
                <a:cs typeface="Times New Roman" panose="02020603050405020304" pitchFamily="18" charset="0"/>
              </a:rPr>
              <a:t>3.</a:t>
            </a:r>
            <a:endParaRPr lang="en-US" altLang="zh-CN" sz="4000">
              <a:solidFill>
                <a:schemeClr val="accent4"/>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8" p14:bwMode="auto">
            <p14:nvContentPartPr>
              <p14:cNvPr id="13" name="墨迹 12"/>
              <p14:cNvContentPartPr/>
              <p14:nvPr/>
            </p14:nvContentPartPr>
            <p14:xfrm>
              <a:off x="7772400" y="3867150"/>
              <a:ext cx="838200" cy="101600"/>
            </p14:xfrm>
          </p:contentPart>
        </mc:Choice>
        <mc:Fallback xmlns="">
          <p:pic>
            <p:nvPicPr>
              <p:cNvPr id="13" name="墨迹 12"/>
            </p:nvPicPr>
            <p:blipFill>
              <a:blip r:embed="rId9"/>
            </p:blipFill>
            <p:spPr>
              <a:xfrm>
                <a:off x="7772400" y="3867150"/>
                <a:ext cx="838200" cy="10160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5" name="墨迹 14"/>
              <p14:cNvContentPartPr/>
              <p14:nvPr/>
            </p14:nvContentPartPr>
            <p14:xfrm>
              <a:off x="1752600" y="4025900"/>
              <a:ext cx="889000" cy="673100"/>
            </p14:xfrm>
          </p:contentPart>
        </mc:Choice>
        <mc:Fallback xmlns="">
          <p:pic>
            <p:nvPicPr>
              <p:cNvPr id="15" name="墨迹 14"/>
            </p:nvPicPr>
            <p:blipFill>
              <a:blip r:embed="rId11"/>
            </p:blipFill>
            <p:spPr>
              <a:xfrm>
                <a:off x="1752600" y="4025900"/>
                <a:ext cx="889000" cy="67310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7" name="墨迹 16"/>
              <p14:cNvContentPartPr/>
              <p14:nvPr/>
            </p14:nvContentPartPr>
            <p14:xfrm>
              <a:off x="1962150" y="5372100"/>
              <a:ext cx="800100" cy="463550"/>
            </p14:xfrm>
          </p:contentPart>
        </mc:Choice>
        <mc:Fallback xmlns="">
          <p:pic>
            <p:nvPicPr>
              <p:cNvPr id="17" name="墨迹 16"/>
            </p:nvPicPr>
            <p:blipFill>
              <a:blip r:embed="rId13"/>
            </p:blipFill>
            <p:spPr>
              <a:xfrm>
                <a:off x="1962150" y="5372100"/>
                <a:ext cx="800100" cy="463550"/>
              </a:xfrm>
              <a:prstGeom prst="rect"/>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850265" y="1562100"/>
            <a:ext cx="10527030" cy="2656205"/>
          </a:xfrm>
          <a:prstGeom prst="rect">
            <a:avLst/>
          </a:prstGeom>
        </p:spPr>
      </p:pic>
      <p:sp>
        <p:nvSpPr>
          <p:cNvPr id="4" name="文本框 3"/>
          <p:cNvSpPr txBox="1"/>
          <p:nvPr/>
        </p:nvSpPr>
        <p:spPr>
          <a:xfrm>
            <a:off x="1128395" y="4445635"/>
            <a:ext cx="1387475" cy="368300"/>
          </a:xfrm>
          <a:prstGeom prst="rect">
            <a:avLst/>
          </a:prstGeom>
          <a:noFill/>
        </p:spPr>
        <p:txBody>
          <a:bodyPr wrap="square" rtlCol="0" anchor="t">
            <a:spAutoFit/>
          </a:bodyPr>
          <a:p>
            <a:r>
              <a:rPr lang="en-US" altLang="zh-CN">
                <a:latin typeface="Times New Roman" panose="02020603050405020304" pitchFamily="18" charset="0"/>
                <a:cs typeface="Times New Roman" panose="02020603050405020304" pitchFamily="18" charset="0"/>
              </a:rPr>
              <a:t>Datasets</a:t>
            </a:r>
            <a:r>
              <a:rPr lang="zh-CN" altLang="en-US">
                <a:latin typeface="Times New Roman" panose="02020603050405020304" pitchFamily="18" charset="0"/>
                <a:cs typeface="Times New Roman" panose="02020603050405020304" pitchFamily="18" charset="0"/>
              </a:rPr>
              <a:t>：</a:t>
            </a:r>
            <a:endParaRPr lang="zh-CN" altLang="en-US">
              <a:latin typeface="Times New Roman" panose="02020603050405020304" pitchFamily="18" charset="0"/>
              <a:cs typeface="Times New Roman" panose="02020603050405020304" pitchFamily="18" charset="0"/>
            </a:endParaRPr>
          </a:p>
        </p:txBody>
      </p:sp>
      <p:sp>
        <p:nvSpPr>
          <p:cNvPr id="5" name="文本框 4"/>
          <p:cNvSpPr txBox="1"/>
          <p:nvPr/>
        </p:nvSpPr>
        <p:spPr>
          <a:xfrm>
            <a:off x="1128395" y="4874895"/>
            <a:ext cx="8343900"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AG‘s news: </a:t>
            </a:r>
            <a:r>
              <a:rPr lang="zh-CN" altLang="en-US">
                <a:latin typeface="Times New Roman" panose="02020603050405020304" pitchFamily="18" charset="0"/>
                <a:cs typeface="Times New Roman" panose="02020603050405020304" pitchFamily="18" charset="0"/>
              </a:rPr>
              <a:t>https://www.kaggle.com/amananandrai/ag-news-classification-dataset</a:t>
            </a:r>
            <a:endParaRPr lang="zh-CN" altLang="en-US">
              <a:latin typeface="Times New Roman" panose="02020603050405020304" pitchFamily="18" charset="0"/>
              <a:cs typeface="Times New Roman" panose="02020603050405020304" pitchFamily="18" charset="0"/>
            </a:endParaRPr>
          </a:p>
        </p:txBody>
      </p:sp>
      <p:sp>
        <p:nvSpPr>
          <p:cNvPr id="7" name="文本框 6"/>
          <p:cNvSpPr txBox="1"/>
          <p:nvPr/>
        </p:nvSpPr>
        <p:spPr>
          <a:xfrm>
            <a:off x="1128395" y="5367020"/>
            <a:ext cx="8235950"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Yelp Review Full: </a:t>
            </a:r>
            <a:r>
              <a:rPr lang="zh-CN" altLang="en-US">
                <a:latin typeface="Times New Roman" panose="02020603050405020304" pitchFamily="18" charset="0"/>
                <a:cs typeface="Times New Roman" panose="02020603050405020304" pitchFamily="18" charset="0"/>
              </a:rPr>
              <a:t>https://www.kaggle.com/omkarsabnis/yelp-reviews-dataset</a:t>
            </a:r>
            <a:endParaRPr lang="zh-CN" altLang="en-US">
              <a:latin typeface="Times New Roman" panose="02020603050405020304" pitchFamily="18" charset="0"/>
              <a:cs typeface="Times New Roman" panose="02020603050405020304" pitchFamily="18" charset="0"/>
            </a:endParaRPr>
          </a:p>
        </p:txBody>
      </p:sp>
      <p:sp>
        <p:nvSpPr>
          <p:cNvPr id="8" name="文本框 7"/>
          <p:cNvSpPr txBox="1"/>
          <p:nvPr/>
        </p:nvSpPr>
        <p:spPr>
          <a:xfrm>
            <a:off x="1128395" y="5850255"/>
            <a:ext cx="8235950"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Yahoo! Answers: </a:t>
            </a:r>
            <a:r>
              <a:rPr lang="zh-CN" altLang="en-US">
                <a:latin typeface="Times New Roman" panose="02020603050405020304" pitchFamily="18" charset="0"/>
                <a:cs typeface="Times New Roman" panose="02020603050405020304" pitchFamily="18" charset="0"/>
              </a:rPr>
              <a:t>https://www.kaggle.com/soumikrakshit/yahoo-answers-dataset</a:t>
            </a:r>
            <a:endParaRPr lang="zh-CN"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2" p14:bwMode="auto">
            <p14:nvContentPartPr>
              <p14:cNvPr id="6" name="墨迹 5"/>
              <p14:cNvContentPartPr/>
              <p14:nvPr/>
            </p14:nvContentPartPr>
            <p14:xfrm>
              <a:off x="793750" y="1873250"/>
              <a:ext cx="2095500" cy="1905000"/>
            </p14:xfrm>
          </p:contentPart>
        </mc:Choice>
        <mc:Fallback xmlns="">
          <p:pic>
            <p:nvPicPr>
              <p:cNvPr id="6" name="墨迹 5"/>
            </p:nvPicPr>
            <p:blipFill>
              <a:blip r:embed="rId3"/>
            </p:blipFill>
            <p:spPr>
              <a:xfrm>
                <a:off x="793750" y="1873250"/>
                <a:ext cx="2095500" cy="190500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墨迹 8"/>
              <p14:cNvContentPartPr/>
              <p14:nvPr/>
            </p14:nvContentPartPr>
            <p14:xfrm>
              <a:off x="6559550" y="1676400"/>
              <a:ext cx="1352550" cy="539750"/>
            </p14:xfrm>
          </p:contentPart>
        </mc:Choice>
        <mc:Fallback xmlns="">
          <p:pic>
            <p:nvPicPr>
              <p:cNvPr id="9" name="墨迹 8"/>
            </p:nvPicPr>
            <p:blipFill>
              <a:blip r:embed="rId5"/>
            </p:blipFill>
            <p:spPr>
              <a:xfrm>
                <a:off x="6559550" y="1676400"/>
                <a:ext cx="1352550" cy="53975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墨迹 9"/>
              <p14:cNvContentPartPr/>
              <p14:nvPr/>
            </p14:nvContentPartPr>
            <p14:xfrm>
              <a:off x="8997950" y="1663700"/>
              <a:ext cx="1111250" cy="508000"/>
            </p14:xfrm>
          </p:contentPart>
        </mc:Choice>
        <mc:Fallback xmlns="">
          <p:pic>
            <p:nvPicPr>
              <p:cNvPr id="10" name="墨迹 9"/>
            </p:nvPicPr>
            <p:blipFill>
              <a:blip r:embed="rId7"/>
            </p:blipFill>
            <p:spPr>
              <a:xfrm>
                <a:off x="8997950" y="1663700"/>
                <a:ext cx="1111250" cy="50800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墨迹 10"/>
              <p14:cNvContentPartPr/>
              <p14:nvPr/>
            </p14:nvContentPartPr>
            <p14:xfrm>
              <a:off x="10318750" y="1765300"/>
              <a:ext cx="1092200" cy="469900"/>
            </p14:xfrm>
          </p:contentPart>
        </mc:Choice>
        <mc:Fallback xmlns="">
          <p:pic>
            <p:nvPicPr>
              <p:cNvPr id="11" name="墨迹 10"/>
            </p:nvPicPr>
            <p:blipFill>
              <a:blip r:embed="rId9"/>
            </p:blipFill>
            <p:spPr>
              <a:xfrm>
                <a:off x="10318750" y="1765300"/>
                <a:ext cx="1092200" cy="46990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墨迹 11"/>
              <p14:cNvContentPartPr/>
              <p14:nvPr/>
            </p14:nvContentPartPr>
            <p14:xfrm>
              <a:off x="10172700" y="793750"/>
              <a:ext cx="12700" cy="360"/>
            </p14:xfrm>
          </p:contentPart>
        </mc:Choice>
        <mc:Fallback xmlns="">
          <p:pic>
            <p:nvPicPr>
              <p:cNvPr id="12" name="墨迹 11"/>
            </p:nvPicPr>
            <p:blipFill>
              <a:blip r:embed="rId11"/>
            </p:blipFill>
            <p:spPr>
              <a:xfrm>
                <a:off x="10172700" y="793750"/>
                <a:ext cx="12700" cy="360"/>
              </a:xfrm>
              <a:prstGeom prst="rect"/>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3200" dirty="0">
                <a:latin typeface="Times New Roman" panose="02020603050405020304" pitchFamily="18" charset="0"/>
              </a:rPr>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sz="3200" dirty="0">
              <a:latin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494155" y="1363345"/>
            <a:ext cx="9250680" cy="4378960"/>
          </a:xfrm>
          <a:prstGeom prst="rect">
            <a:avLst/>
          </a:prstGeom>
        </p:spPr>
      </p:pic>
      <p:sp>
        <p:nvSpPr>
          <p:cNvPr id="5" name="矩形 4"/>
          <p:cNvSpPr/>
          <p:nvPr/>
        </p:nvSpPr>
        <p:spPr>
          <a:xfrm>
            <a:off x="1626235" y="5057140"/>
            <a:ext cx="9246870" cy="480695"/>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4" name="文本框 3"/>
          <p:cNvSpPr txBox="1"/>
          <p:nvPr/>
        </p:nvSpPr>
        <p:spPr>
          <a:xfrm>
            <a:off x="1626235" y="5875655"/>
            <a:ext cx="9582785" cy="368300"/>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rPr>
              <a:t>base</a:t>
            </a:r>
            <a:r>
              <a:rPr lang="zh-CN" altLang="en-US">
                <a:latin typeface="Times New Roman" panose="02020603050405020304" pitchFamily="18" charset="0"/>
                <a:cs typeface="Times New Roman" panose="02020603050405020304" pitchFamily="18" charset="0"/>
              </a:rPr>
              <a:t>：</a:t>
            </a:r>
            <a:r>
              <a:rPr lang="en-US" altLang="zh-CN">
                <a:latin typeface="Times New Roman" panose="02020603050405020304" pitchFamily="18" charset="0"/>
                <a:cs typeface="Times New Roman" panose="02020603050405020304" pitchFamily="18" charset="0"/>
              </a:rPr>
              <a:t>S</a:t>
            </a:r>
            <a:r>
              <a:rPr lang="en-US" altLang="zh-CN">
                <a:latin typeface="Times New Roman" panose="02020603050405020304" pitchFamily="18" charset="0"/>
                <a:cs typeface="Times New Roman" panose="02020603050405020304" pitchFamily="18" charset="0"/>
              </a:rPr>
              <a:t>ingle-layer Bi-lstm                 big: Three hidden layer Bi-lstm</a:t>
            </a:r>
            <a:endParaRPr lang="en-US" altLang="zh-CN">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2" p14:bwMode="auto">
            <p14:nvContentPartPr>
              <p14:cNvPr id="6" name="墨迹 5"/>
              <p14:cNvContentPartPr/>
              <p14:nvPr/>
            </p14:nvContentPartPr>
            <p14:xfrm>
              <a:off x="2438400" y="6191250"/>
              <a:ext cx="1816100" cy="44450"/>
            </p14:xfrm>
          </p:contentPart>
        </mc:Choice>
        <mc:Fallback xmlns="">
          <p:pic>
            <p:nvPicPr>
              <p:cNvPr id="6" name="墨迹 5"/>
            </p:nvPicPr>
            <p:blipFill>
              <a:blip r:embed="rId3"/>
            </p:blipFill>
            <p:spPr>
              <a:xfrm>
                <a:off x="2438400" y="6191250"/>
                <a:ext cx="1816100" cy="4445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墨迹 6"/>
              <p14:cNvContentPartPr/>
              <p14:nvPr/>
            </p14:nvContentPartPr>
            <p14:xfrm>
              <a:off x="5721350" y="6400800"/>
              <a:ext cx="2095500" cy="44450"/>
            </p14:xfrm>
          </p:contentPart>
        </mc:Choice>
        <mc:Fallback xmlns="">
          <p:pic>
            <p:nvPicPr>
              <p:cNvPr id="7" name="墨迹 6"/>
            </p:nvPicPr>
            <p:blipFill>
              <a:blip r:embed="rId5"/>
            </p:blipFill>
            <p:spPr>
              <a:xfrm>
                <a:off x="5721350" y="6400800"/>
                <a:ext cx="2095500" cy="4445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墨迹 7"/>
              <p14:cNvContentPartPr/>
              <p14:nvPr/>
            </p14:nvContentPartPr>
            <p14:xfrm>
              <a:off x="8293100" y="1422400"/>
              <a:ext cx="622300" cy="558800"/>
            </p14:xfrm>
          </p:contentPart>
        </mc:Choice>
        <mc:Fallback xmlns="">
          <p:pic>
            <p:nvPicPr>
              <p:cNvPr id="8" name="墨迹 7"/>
            </p:nvPicPr>
            <p:blipFill>
              <a:blip r:embed="rId7"/>
            </p:blipFill>
            <p:spPr>
              <a:xfrm>
                <a:off x="8293100" y="1422400"/>
                <a:ext cx="622300" cy="558800"/>
              </a:xfrm>
              <a:prstGeom prst="rect"/>
            </p:spPr>
          </p:pic>
        </mc:Fallback>
      </mc:AlternateContent>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5010,&quot;width&quot;:8612}"/>
</p:tagLst>
</file>

<file path=ppt/tags/tag2.xml><?xml version="1.0" encoding="utf-8"?>
<p:tagLst xmlns:p="http://schemas.openxmlformats.org/presentationml/2006/main">
  <p:tag name="KSO_WM_UNIT_PLACING_PICTURE_USER_VIEWPORT" val="{&quot;height&quot;:2870,&quot;width&quot;:656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2322</Words>
  <Application>WPS 演示</Application>
  <PresentationFormat>自定义</PresentationFormat>
  <Paragraphs>134</Paragraphs>
  <Slides>13</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宋体</vt:lpstr>
      <vt:lpstr>Wingdings</vt:lpstr>
      <vt:lpstr>Bahnschrift Condensed</vt:lpstr>
      <vt:lpstr>Gill Sans Ultra Bold</vt:lpstr>
      <vt:lpstr>Times New Roman</vt:lpstr>
      <vt:lpstr>华康俪金黑W8(P)</vt:lpstr>
      <vt:lpstr>黑体</vt:lpstr>
      <vt:lpstr>仿宋</vt:lpstr>
      <vt:lpstr>楷体</vt:lpstr>
      <vt:lpstr>等线</vt:lpstr>
      <vt:lpstr>微软雅黑</vt:lpstr>
      <vt:lpstr>Arial Unicode MS</vt:lpstr>
      <vt:lpstr>Calibri</vt:lpstr>
      <vt:lpstr>Office 主题​​</vt:lpstr>
      <vt:lpstr>PowerPoint 演示文稿</vt:lpstr>
      <vt:lpstr>PowerPoint 演示文稿</vt:lpstr>
      <vt:lpstr>Introduction</vt:lpstr>
      <vt:lpstr>Introduction</vt:lpstr>
      <vt:lpstr>Approach</vt:lpstr>
      <vt:lpstr>Approach</vt:lpstr>
      <vt:lpstr>Approach</vt:lpstr>
      <vt:lpstr>Experiments </vt:lpstr>
      <vt:lpstr>Experiments </vt:lpstr>
      <vt:lpstr>Experiments </vt:lpstr>
      <vt:lpstr>Experiments </vt:lpstr>
      <vt:lpstr>Conclusion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你可少吃点叭</cp:lastModifiedBy>
  <cp:revision>1844</cp:revision>
  <dcterms:created xsi:type="dcterms:W3CDTF">2017-04-22T07:59:00Z</dcterms:created>
  <dcterms:modified xsi:type="dcterms:W3CDTF">2020-11-15T06:46:44Z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